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8288000" cy="10287000"/>
  <p:notesSz cx="6858000" cy="9144000"/>
  <p:embeddedFontLst>
    <p:embeddedFont>
      <p:font typeface="Pattanakarn Condensed Medium" charset="1" panose="00000000000000000000"/>
      <p:regular r:id="rId31"/>
    </p:embeddedFont>
    <p:embeddedFont>
      <p:font typeface="Cosmic Octo Medium" charset="1" panose="00000600000000000000"/>
      <p:regular r:id="rId32"/>
    </p:embeddedFont>
    <p:embeddedFont>
      <p:font typeface="Alice Bold" charset="1" panose="00000500000000000000"/>
      <p:regular r:id="rId33"/>
    </p:embeddedFont>
    <p:embeddedFont>
      <p:font typeface="Pattanakarn Condensed Semi-Bold" charset="1" panose="000000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png" Type="http://schemas.openxmlformats.org/officeDocument/2006/relationships/image"/><Relationship Id="rId11" Target="../media/image46.png" Type="http://schemas.openxmlformats.org/officeDocument/2006/relationships/image"/><Relationship Id="rId12" Target="../media/image4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 Id="rId8" Target="../media/image43.png" Type="http://schemas.openxmlformats.org/officeDocument/2006/relationships/image"/><Relationship Id="rId9" Target="../media/image4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0.png" Type="http://schemas.openxmlformats.org/officeDocument/2006/relationships/image"/><Relationship Id="rId11" Target="../media/image51.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48.png" Type="http://schemas.openxmlformats.org/officeDocument/2006/relationships/image"/><Relationship Id="rId9" Target="../media/image49.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4.jpeg" Type="http://schemas.openxmlformats.org/officeDocument/2006/relationships/image"/><Relationship Id="rId7" Target="../media/image55.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8.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56.jpeg" Type="http://schemas.openxmlformats.org/officeDocument/2006/relationships/image"/><Relationship Id="rId9" Target="../media/image57.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0.png" Type="http://schemas.openxmlformats.org/officeDocument/2006/relationships/image"/><Relationship Id="rId5" Target="../media/image61.png" Type="http://schemas.openxmlformats.org/officeDocument/2006/relationships/image"/><Relationship Id="rId6" Target="../media/image6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3.png" Type="http://schemas.openxmlformats.org/officeDocument/2006/relationships/image"/><Relationship Id="rId5" Target="../media/image6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9.png" Type="http://schemas.openxmlformats.org/officeDocument/2006/relationships/image"/><Relationship Id="rId11" Target="../media/image7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65.png" Type="http://schemas.openxmlformats.org/officeDocument/2006/relationships/image"/><Relationship Id="rId7" Target="../media/image66.svg" Type="http://schemas.openxmlformats.org/officeDocument/2006/relationships/image"/><Relationship Id="rId8" Target="../media/image67.png" Type="http://schemas.openxmlformats.org/officeDocument/2006/relationships/image"/><Relationship Id="rId9" Target="../media/image6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9.png" Type="http://schemas.openxmlformats.org/officeDocument/2006/relationships/image"/><Relationship Id="rId11" Target="../media/image7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65.png" Type="http://schemas.openxmlformats.org/officeDocument/2006/relationships/image"/><Relationship Id="rId7" Target="../media/image66.svg" Type="http://schemas.openxmlformats.org/officeDocument/2006/relationships/image"/><Relationship Id="rId8" Target="../media/image67.png" Type="http://schemas.openxmlformats.org/officeDocument/2006/relationships/image"/><Relationship Id="rId9" Target="../media/image68.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7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2.png" Type="http://schemas.openxmlformats.org/officeDocument/2006/relationships/image"/><Relationship Id="rId5" Target="../media/image73.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5.png" Type="http://schemas.openxmlformats.org/officeDocument/2006/relationships/image"/><Relationship Id="rId7" Target="../media/image7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11" Target="../media/image37.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2.png" Type="http://schemas.openxmlformats.org/officeDocument/2006/relationships/image"/><Relationship Id="rId7" Target="../media/image33.png" Type="http://schemas.openxmlformats.org/officeDocument/2006/relationships/image"/><Relationship Id="rId8" Target="../media/image34.png" Type="http://schemas.openxmlformats.org/officeDocument/2006/relationships/image"/><Relationship Id="rId9" Target="../media/image3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 Id="rId6" Target="../media/image4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CF7F5"/>
        </a:solidFill>
      </p:bgPr>
    </p:bg>
    <p:spTree>
      <p:nvGrpSpPr>
        <p:cNvPr id="1" name=""/>
        <p:cNvGrpSpPr/>
        <p:nvPr/>
      </p:nvGrpSpPr>
      <p:grpSpPr>
        <a:xfrm>
          <a:off x="0" y="0"/>
          <a:ext cx="0" cy="0"/>
          <a:chOff x="0" y="0"/>
          <a:chExt cx="0" cy="0"/>
        </a:xfrm>
      </p:grpSpPr>
      <p:sp>
        <p:nvSpPr>
          <p:cNvPr name="Freeform 2" id="2"/>
          <p:cNvSpPr/>
          <p:nvPr/>
        </p:nvSpPr>
        <p:spPr>
          <a:xfrm flipH="false" flipV="false" rot="0">
            <a:off x="9932654" y="-3082800"/>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04941" y="-3082800"/>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932654" y="4994444"/>
            <a:ext cx="8527713" cy="8527713"/>
          </a:xfrm>
          <a:custGeom>
            <a:avLst/>
            <a:gdLst/>
            <a:ahLst/>
            <a:cxnLst/>
            <a:rect r="r" b="b" t="t" l="l"/>
            <a:pathLst>
              <a:path h="8527713" w="8527713">
                <a:moveTo>
                  <a:pt x="0" y="0"/>
                </a:moveTo>
                <a:lnTo>
                  <a:pt x="8527713" y="0"/>
                </a:lnTo>
                <a:lnTo>
                  <a:pt x="8527713" y="8527712"/>
                </a:lnTo>
                <a:lnTo>
                  <a:pt x="0" y="8527712"/>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04941" y="4994444"/>
            <a:ext cx="8527713" cy="8527713"/>
          </a:xfrm>
          <a:custGeom>
            <a:avLst/>
            <a:gdLst/>
            <a:ahLst/>
            <a:cxnLst/>
            <a:rect r="r" b="b" t="t" l="l"/>
            <a:pathLst>
              <a:path h="8527713" w="8527713">
                <a:moveTo>
                  <a:pt x="0" y="0"/>
                </a:moveTo>
                <a:lnTo>
                  <a:pt x="8527713" y="0"/>
                </a:lnTo>
                <a:lnTo>
                  <a:pt x="8527713" y="8527712"/>
                </a:lnTo>
                <a:lnTo>
                  <a:pt x="0" y="8527712"/>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5400000">
            <a:off x="585902" y="1131508"/>
            <a:ext cx="487450" cy="281835"/>
          </a:xfrm>
          <a:custGeom>
            <a:avLst/>
            <a:gdLst/>
            <a:ahLst/>
            <a:cxnLst/>
            <a:rect r="r" b="b" t="t" l="l"/>
            <a:pathLst>
              <a:path h="281835" w="487450">
                <a:moveTo>
                  <a:pt x="0" y="0"/>
                </a:moveTo>
                <a:lnTo>
                  <a:pt x="487451" y="0"/>
                </a:lnTo>
                <a:lnTo>
                  <a:pt x="487451" y="281835"/>
                </a:lnTo>
                <a:lnTo>
                  <a:pt x="0" y="2818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8024718" y="-1899016"/>
            <a:ext cx="8995263" cy="7605086"/>
          </a:xfrm>
          <a:custGeom>
            <a:avLst/>
            <a:gdLst/>
            <a:ahLst/>
            <a:cxnLst/>
            <a:rect r="r" b="b" t="t" l="l"/>
            <a:pathLst>
              <a:path h="7605086" w="8995263">
                <a:moveTo>
                  <a:pt x="0" y="0"/>
                </a:moveTo>
                <a:lnTo>
                  <a:pt x="8995263" y="0"/>
                </a:lnTo>
                <a:lnTo>
                  <a:pt x="8995263" y="7605086"/>
                </a:lnTo>
                <a:lnTo>
                  <a:pt x="0" y="76050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661266">
            <a:off x="16534147" y="5654314"/>
            <a:ext cx="2425333" cy="2431818"/>
          </a:xfrm>
          <a:custGeom>
            <a:avLst/>
            <a:gdLst/>
            <a:ahLst/>
            <a:cxnLst/>
            <a:rect r="r" b="b" t="t" l="l"/>
            <a:pathLst>
              <a:path h="2431818" w="2425333">
                <a:moveTo>
                  <a:pt x="0" y="0"/>
                </a:moveTo>
                <a:lnTo>
                  <a:pt x="2425333" y="0"/>
                </a:lnTo>
                <a:lnTo>
                  <a:pt x="2425333" y="2431818"/>
                </a:lnTo>
                <a:lnTo>
                  <a:pt x="0" y="24318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702876">
            <a:off x="13431803" y="519401"/>
            <a:ext cx="4354908" cy="2288306"/>
          </a:xfrm>
          <a:custGeom>
            <a:avLst/>
            <a:gdLst/>
            <a:ahLst/>
            <a:cxnLst/>
            <a:rect r="r" b="b" t="t" l="l"/>
            <a:pathLst>
              <a:path h="2288306" w="4354908">
                <a:moveTo>
                  <a:pt x="0" y="0"/>
                </a:moveTo>
                <a:lnTo>
                  <a:pt x="4354907" y="0"/>
                </a:lnTo>
                <a:lnTo>
                  <a:pt x="4354907" y="2288306"/>
                </a:lnTo>
                <a:lnTo>
                  <a:pt x="0" y="228830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5400000">
            <a:off x="-1096116" y="7173489"/>
            <a:ext cx="3813387" cy="356235"/>
          </a:xfrm>
          <a:prstGeom prst="rect">
            <a:avLst/>
          </a:prstGeom>
        </p:spPr>
        <p:txBody>
          <a:bodyPr anchor="t" rtlCol="false" tIns="0" lIns="0" bIns="0" rIns="0">
            <a:spAutoFit/>
          </a:bodyPr>
          <a:lstStyle/>
          <a:p>
            <a:pPr algn="l">
              <a:lnSpc>
                <a:spcPts val="2940"/>
              </a:lnSpc>
            </a:pPr>
            <a:r>
              <a:rPr lang="en-US" sz="2100" spc="117" b="true">
                <a:solidFill>
                  <a:srgbClr val="FCF7F5"/>
                </a:solidFill>
                <a:latin typeface="Pattanakarn Condensed Medium"/>
                <a:ea typeface="Pattanakarn Condensed Medium"/>
                <a:cs typeface="Pattanakarn Condensed Medium"/>
                <a:sym typeface="Pattanakarn Condensed Medium"/>
              </a:rPr>
              <a:t>Studio Shodwe</a:t>
            </a:r>
          </a:p>
        </p:txBody>
      </p:sp>
      <p:sp>
        <p:nvSpPr>
          <p:cNvPr name="TextBox 11" id="11"/>
          <p:cNvSpPr txBox="true"/>
          <p:nvPr/>
        </p:nvSpPr>
        <p:spPr>
          <a:xfrm rot="0">
            <a:off x="1216820" y="7829588"/>
            <a:ext cx="9577595" cy="480431"/>
          </a:xfrm>
          <a:prstGeom prst="rect">
            <a:avLst/>
          </a:prstGeom>
        </p:spPr>
        <p:txBody>
          <a:bodyPr anchor="t" rtlCol="false" tIns="0" lIns="0" bIns="0" rIns="0">
            <a:spAutoFit/>
          </a:bodyPr>
          <a:lstStyle/>
          <a:p>
            <a:pPr algn="ctr">
              <a:lnSpc>
                <a:spcPts val="3911"/>
              </a:lnSpc>
            </a:pPr>
            <a:r>
              <a:rPr lang="en-US" b="true" sz="2794" spc="156">
                <a:solidFill>
                  <a:srgbClr val="DC786D"/>
                </a:solidFill>
                <a:latin typeface="Pattanakarn Condensed Medium"/>
                <a:ea typeface="Pattanakarn Condensed Medium"/>
                <a:cs typeface="Pattanakarn Condensed Medium"/>
                <a:sym typeface="Pattanakarn Condensed Medium"/>
              </a:rPr>
              <a:t>Danah AlDhowaihy 445202207</a:t>
            </a:r>
          </a:p>
        </p:txBody>
      </p:sp>
      <p:sp>
        <p:nvSpPr>
          <p:cNvPr name="TextBox 12" id="12"/>
          <p:cNvSpPr txBox="true"/>
          <p:nvPr/>
        </p:nvSpPr>
        <p:spPr>
          <a:xfrm rot="0">
            <a:off x="1216820" y="8568207"/>
            <a:ext cx="9577595" cy="480431"/>
          </a:xfrm>
          <a:prstGeom prst="rect">
            <a:avLst/>
          </a:prstGeom>
        </p:spPr>
        <p:txBody>
          <a:bodyPr anchor="t" rtlCol="false" tIns="0" lIns="0" bIns="0" rIns="0">
            <a:spAutoFit/>
          </a:bodyPr>
          <a:lstStyle/>
          <a:p>
            <a:pPr algn="ctr">
              <a:lnSpc>
                <a:spcPts val="3911"/>
              </a:lnSpc>
            </a:pPr>
            <a:r>
              <a:rPr lang="en-US" b="true" sz="2794" spc="156">
                <a:solidFill>
                  <a:srgbClr val="DC786D"/>
                </a:solidFill>
                <a:latin typeface="Pattanakarn Condensed Medium"/>
                <a:ea typeface="Pattanakarn Condensed Medium"/>
                <a:cs typeface="Pattanakarn Condensed Medium"/>
                <a:sym typeface="Pattanakarn Condensed Medium"/>
              </a:rPr>
              <a:t>Ghadah alhamdan 445202148</a:t>
            </a:r>
          </a:p>
        </p:txBody>
      </p:sp>
      <p:sp>
        <p:nvSpPr>
          <p:cNvPr name="Freeform 13" id="13"/>
          <p:cNvSpPr/>
          <p:nvPr/>
        </p:nvSpPr>
        <p:spPr>
          <a:xfrm flipH="false" flipV="false" rot="-731022">
            <a:off x="2142324" y="759374"/>
            <a:ext cx="4354908" cy="2288306"/>
          </a:xfrm>
          <a:custGeom>
            <a:avLst/>
            <a:gdLst/>
            <a:ahLst/>
            <a:cxnLst/>
            <a:rect r="r" b="b" t="t" l="l"/>
            <a:pathLst>
              <a:path h="2288306" w="4354908">
                <a:moveTo>
                  <a:pt x="0" y="0"/>
                </a:moveTo>
                <a:lnTo>
                  <a:pt x="4354908" y="0"/>
                </a:lnTo>
                <a:lnTo>
                  <a:pt x="4354908" y="2288306"/>
                </a:lnTo>
                <a:lnTo>
                  <a:pt x="0" y="228830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true" flipV="false" rot="-129558">
            <a:off x="1253195" y="5244503"/>
            <a:ext cx="2802082" cy="2802082"/>
          </a:xfrm>
          <a:custGeom>
            <a:avLst/>
            <a:gdLst/>
            <a:ahLst/>
            <a:cxnLst/>
            <a:rect r="r" b="b" t="t" l="l"/>
            <a:pathLst>
              <a:path h="2802082" w="2802082">
                <a:moveTo>
                  <a:pt x="2802083" y="0"/>
                </a:moveTo>
                <a:lnTo>
                  <a:pt x="0" y="0"/>
                </a:lnTo>
                <a:lnTo>
                  <a:pt x="0" y="2802082"/>
                </a:lnTo>
                <a:lnTo>
                  <a:pt x="2802083" y="2802082"/>
                </a:lnTo>
                <a:lnTo>
                  <a:pt x="2802083"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5" id="15"/>
          <p:cNvGrpSpPr/>
          <p:nvPr/>
        </p:nvGrpSpPr>
        <p:grpSpPr>
          <a:xfrm rot="0">
            <a:off x="-1216662" y="-181598"/>
            <a:ext cx="2864146" cy="10995720"/>
            <a:chOff x="0" y="0"/>
            <a:chExt cx="754343" cy="2895992"/>
          </a:xfrm>
        </p:grpSpPr>
        <p:sp>
          <p:nvSpPr>
            <p:cNvPr name="Freeform 16" id="16"/>
            <p:cNvSpPr/>
            <p:nvPr/>
          </p:nvSpPr>
          <p:spPr>
            <a:xfrm flipH="false" flipV="false" rot="0">
              <a:off x="0" y="0"/>
              <a:ext cx="754343" cy="2895992"/>
            </a:xfrm>
            <a:custGeom>
              <a:avLst/>
              <a:gdLst/>
              <a:ahLst/>
              <a:cxnLst/>
              <a:rect r="r" b="b" t="t" l="l"/>
              <a:pathLst>
                <a:path h="2895992" w="754343">
                  <a:moveTo>
                    <a:pt x="0" y="0"/>
                  </a:moveTo>
                  <a:lnTo>
                    <a:pt x="754343" y="0"/>
                  </a:lnTo>
                  <a:lnTo>
                    <a:pt x="754343" y="2895992"/>
                  </a:lnTo>
                  <a:lnTo>
                    <a:pt x="0" y="2895992"/>
                  </a:lnTo>
                  <a:close/>
                </a:path>
              </a:pathLst>
            </a:custGeom>
            <a:solidFill>
              <a:srgbClr val="534569"/>
            </a:solidFill>
          </p:spPr>
        </p:sp>
        <p:sp>
          <p:nvSpPr>
            <p:cNvPr name="TextBox 17" id="17"/>
            <p:cNvSpPr txBox="true"/>
            <p:nvPr/>
          </p:nvSpPr>
          <p:spPr>
            <a:xfrm>
              <a:off x="0" y="-38100"/>
              <a:ext cx="754343" cy="2934092"/>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3898340" y="3622340"/>
            <a:ext cx="12535749" cy="1857373"/>
          </a:xfrm>
          <a:prstGeom prst="rect">
            <a:avLst/>
          </a:prstGeom>
        </p:spPr>
        <p:txBody>
          <a:bodyPr anchor="t" rtlCol="false" tIns="0" lIns="0" bIns="0" rIns="0">
            <a:spAutoFit/>
          </a:bodyPr>
          <a:lstStyle/>
          <a:p>
            <a:pPr algn="ctr">
              <a:lnSpc>
                <a:spcPts val="15176"/>
              </a:lnSpc>
              <a:spcBef>
                <a:spcPct val="0"/>
              </a:spcBef>
            </a:pPr>
            <a:r>
              <a:rPr lang="en-US" b="true" sz="10840" spc="-411">
                <a:solidFill>
                  <a:srgbClr val="DC786D"/>
                </a:solidFill>
                <a:latin typeface="Cosmic Octo Medium"/>
                <a:ea typeface="Cosmic Octo Medium"/>
                <a:cs typeface="Cosmic Octo Medium"/>
                <a:sym typeface="Cosmic Octo Medium"/>
              </a:rPr>
              <a:t>hear</a:t>
            </a:r>
            <a:r>
              <a:rPr lang="en-US" b="true" sz="10840" spc="-411">
                <a:solidFill>
                  <a:srgbClr val="DC786D"/>
                </a:solidFill>
                <a:latin typeface="Cosmic Octo Medium"/>
                <a:ea typeface="Cosmic Octo Medium"/>
                <a:cs typeface="Cosmic Octo Medium"/>
                <a:sym typeface="Cosmic Octo Medium"/>
              </a:rPr>
              <a:t>t disease</a:t>
            </a:r>
          </a:p>
        </p:txBody>
      </p:sp>
      <p:sp>
        <p:nvSpPr>
          <p:cNvPr name="TextBox 19" id="19"/>
          <p:cNvSpPr txBox="true"/>
          <p:nvPr/>
        </p:nvSpPr>
        <p:spPr>
          <a:xfrm rot="0">
            <a:off x="2261719" y="6013113"/>
            <a:ext cx="14649142" cy="723618"/>
          </a:xfrm>
          <a:prstGeom prst="rect">
            <a:avLst/>
          </a:prstGeom>
        </p:spPr>
        <p:txBody>
          <a:bodyPr anchor="t" rtlCol="false" tIns="0" lIns="0" bIns="0" rIns="0">
            <a:spAutoFit/>
          </a:bodyPr>
          <a:lstStyle/>
          <a:p>
            <a:pPr algn="ctr">
              <a:lnSpc>
                <a:spcPts val="5983"/>
              </a:lnSpc>
            </a:pPr>
            <a:r>
              <a:rPr lang="en-US" b="true" sz="4273" spc="239">
                <a:solidFill>
                  <a:srgbClr val="DC786D"/>
                </a:solidFill>
                <a:latin typeface="Pattanakarn Condensed Medium"/>
                <a:ea typeface="Pattanakarn Condensed Medium"/>
                <a:cs typeface="Pattanakarn Condensed Medium"/>
                <a:sym typeface="Pattanakarn Condensed Medium"/>
              </a:rPr>
              <a:t>DATA MINING</a:t>
            </a:r>
          </a:p>
        </p:txBody>
      </p:sp>
      <p:sp>
        <p:nvSpPr>
          <p:cNvPr name="TextBox 20" id="20"/>
          <p:cNvSpPr txBox="true"/>
          <p:nvPr/>
        </p:nvSpPr>
        <p:spPr>
          <a:xfrm rot="0">
            <a:off x="4319778" y="7052178"/>
            <a:ext cx="10533023" cy="532181"/>
          </a:xfrm>
          <a:prstGeom prst="rect">
            <a:avLst/>
          </a:prstGeom>
        </p:spPr>
        <p:txBody>
          <a:bodyPr anchor="t" rtlCol="false" tIns="0" lIns="0" bIns="0" rIns="0">
            <a:spAutoFit/>
          </a:bodyPr>
          <a:lstStyle/>
          <a:p>
            <a:pPr algn="ctr">
              <a:lnSpc>
                <a:spcPts val="4301"/>
              </a:lnSpc>
            </a:pPr>
            <a:r>
              <a:rPr lang="en-US" b="true" sz="3072" spc="172">
                <a:solidFill>
                  <a:srgbClr val="DC786D"/>
                </a:solidFill>
                <a:latin typeface="Pattanakarn Condensed Medium"/>
                <a:ea typeface="Pattanakarn Condensed Medium"/>
                <a:cs typeface="Pattanakarn Condensed Medium"/>
                <a:sym typeface="Pattanakarn Condensed Medium"/>
              </a:rPr>
              <a:t>Students name:</a:t>
            </a:r>
          </a:p>
        </p:txBody>
      </p:sp>
      <p:sp>
        <p:nvSpPr>
          <p:cNvPr name="TextBox 21" id="21"/>
          <p:cNvSpPr txBox="true"/>
          <p:nvPr/>
        </p:nvSpPr>
        <p:spPr>
          <a:xfrm rot="0">
            <a:off x="8898526" y="7829588"/>
            <a:ext cx="9577595" cy="480431"/>
          </a:xfrm>
          <a:prstGeom prst="rect">
            <a:avLst/>
          </a:prstGeom>
        </p:spPr>
        <p:txBody>
          <a:bodyPr anchor="t" rtlCol="false" tIns="0" lIns="0" bIns="0" rIns="0">
            <a:spAutoFit/>
          </a:bodyPr>
          <a:lstStyle/>
          <a:p>
            <a:pPr algn="ctr">
              <a:lnSpc>
                <a:spcPts val="3911"/>
              </a:lnSpc>
            </a:pPr>
            <a:r>
              <a:rPr lang="en-US" b="true" sz="2794" spc="156">
                <a:solidFill>
                  <a:srgbClr val="DC786D"/>
                </a:solidFill>
                <a:latin typeface="Pattanakarn Condensed Medium"/>
                <a:ea typeface="Pattanakarn Condensed Medium"/>
                <a:cs typeface="Pattanakarn Condensed Medium"/>
                <a:sym typeface="Pattanakarn Condensed Medium"/>
              </a:rPr>
              <a:t>Reem Almaskati 445201439</a:t>
            </a:r>
          </a:p>
        </p:txBody>
      </p:sp>
      <p:sp>
        <p:nvSpPr>
          <p:cNvPr name="TextBox 22" id="22"/>
          <p:cNvSpPr txBox="true"/>
          <p:nvPr/>
        </p:nvSpPr>
        <p:spPr>
          <a:xfrm rot="0">
            <a:off x="8898526" y="8568207"/>
            <a:ext cx="9577595" cy="480431"/>
          </a:xfrm>
          <a:prstGeom prst="rect">
            <a:avLst/>
          </a:prstGeom>
        </p:spPr>
        <p:txBody>
          <a:bodyPr anchor="t" rtlCol="false" tIns="0" lIns="0" bIns="0" rIns="0">
            <a:spAutoFit/>
          </a:bodyPr>
          <a:lstStyle/>
          <a:p>
            <a:pPr algn="ctr">
              <a:lnSpc>
                <a:spcPts val="3911"/>
              </a:lnSpc>
            </a:pPr>
            <a:r>
              <a:rPr lang="en-US" b="true" sz="2794" spc="156">
                <a:solidFill>
                  <a:srgbClr val="DC786D"/>
                </a:solidFill>
                <a:latin typeface="Pattanakarn Condensed Medium"/>
                <a:ea typeface="Pattanakarn Condensed Medium"/>
                <a:cs typeface="Pattanakarn Condensed Medium"/>
                <a:sym typeface="Pattanakarn Condensed Medium"/>
              </a:rPr>
              <a:t>Jana Alshghatrh 445200278</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CF7F5"/>
        </a:solidFill>
      </p:bgPr>
    </p:bg>
    <p:spTree>
      <p:nvGrpSpPr>
        <p:cNvPr id="1" name=""/>
        <p:cNvGrpSpPr/>
        <p:nvPr/>
      </p:nvGrpSpPr>
      <p:grpSpPr>
        <a:xfrm>
          <a:off x="0" y="0"/>
          <a:ext cx="0" cy="0"/>
          <a:chOff x="0" y="0"/>
          <a:chExt cx="0" cy="0"/>
        </a:xfrm>
      </p:grpSpPr>
      <p:sp>
        <p:nvSpPr>
          <p:cNvPr name="Freeform 2" id="2"/>
          <p:cNvSpPr/>
          <p:nvPr/>
        </p:nvSpPr>
        <p:spPr>
          <a:xfrm flipH="false" flipV="false" rot="0">
            <a:off x="9932654" y="-3082800"/>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04941" y="-3082800"/>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932654" y="5444913"/>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04941" y="5444913"/>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216662" y="-181598"/>
            <a:ext cx="2864146" cy="10995720"/>
            <a:chOff x="0" y="0"/>
            <a:chExt cx="754343" cy="2895992"/>
          </a:xfrm>
        </p:grpSpPr>
        <p:sp>
          <p:nvSpPr>
            <p:cNvPr name="Freeform 7" id="7"/>
            <p:cNvSpPr/>
            <p:nvPr/>
          </p:nvSpPr>
          <p:spPr>
            <a:xfrm flipH="false" flipV="false" rot="0">
              <a:off x="0" y="0"/>
              <a:ext cx="754343" cy="2895992"/>
            </a:xfrm>
            <a:custGeom>
              <a:avLst/>
              <a:gdLst/>
              <a:ahLst/>
              <a:cxnLst/>
              <a:rect r="r" b="b" t="t" l="l"/>
              <a:pathLst>
                <a:path h="2895992" w="754343">
                  <a:moveTo>
                    <a:pt x="0" y="0"/>
                  </a:moveTo>
                  <a:lnTo>
                    <a:pt x="754343" y="0"/>
                  </a:lnTo>
                  <a:lnTo>
                    <a:pt x="754343" y="2895992"/>
                  </a:lnTo>
                  <a:lnTo>
                    <a:pt x="0" y="2895992"/>
                  </a:lnTo>
                  <a:close/>
                </a:path>
              </a:pathLst>
            </a:custGeom>
            <a:solidFill>
              <a:srgbClr val="534569"/>
            </a:solidFill>
          </p:spPr>
        </p:sp>
        <p:sp>
          <p:nvSpPr>
            <p:cNvPr name="TextBox 8" id="8"/>
            <p:cNvSpPr txBox="true"/>
            <p:nvPr/>
          </p:nvSpPr>
          <p:spPr>
            <a:xfrm>
              <a:off x="0" y="-38100"/>
              <a:ext cx="754343" cy="2934092"/>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5400000">
            <a:off x="585902" y="1131508"/>
            <a:ext cx="487450" cy="281835"/>
          </a:xfrm>
          <a:custGeom>
            <a:avLst/>
            <a:gdLst/>
            <a:ahLst/>
            <a:cxnLst/>
            <a:rect r="r" b="b" t="t" l="l"/>
            <a:pathLst>
              <a:path h="281835" w="487450">
                <a:moveTo>
                  <a:pt x="0" y="0"/>
                </a:moveTo>
                <a:lnTo>
                  <a:pt x="487451" y="0"/>
                </a:lnTo>
                <a:lnTo>
                  <a:pt x="487451" y="281835"/>
                </a:lnTo>
                <a:lnTo>
                  <a:pt x="0" y="2818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10859411" y="2695256"/>
            <a:ext cx="6399889" cy="643511"/>
            <a:chOff x="0" y="0"/>
            <a:chExt cx="1685568" cy="169484"/>
          </a:xfrm>
        </p:grpSpPr>
        <p:sp>
          <p:nvSpPr>
            <p:cNvPr name="Freeform 11" id="11"/>
            <p:cNvSpPr/>
            <p:nvPr/>
          </p:nvSpPr>
          <p:spPr>
            <a:xfrm flipH="false" flipV="false" rot="0">
              <a:off x="0" y="0"/>
              <a:ext cx="1685568" cy="169484"/>
            </a:xfrm>
            <a:custGeom>
              <a:avLst/>
              <a:gdLst/>
              <a:ahLst/>
              <a:cxnLst/>
              <a:rect r="r" b="b" t="t" l="l"/>
              <a:pathLst>
                <a:path h="169484" w="1685568">
                  <a:moveTo>
                    <a:pt x="24194" y="0"/>
                  </a:moveTo>
                  <a:lnTo>
                    <a:pt x="1661374" y="0"/>
                  </a:lnTo>
                  <a:cubicBezTo>
                    <a:pt x="1674736" y="0"/>
                    <a:pt x="1685568" y="10832"/>
                    <a:pt x="1685568" y="24194"/>
                  </a:cubicBezTo>
                  <a:lnTo>
                    <a:pt x="1685568" y="145290"/>
                  </a:lnTo>
                  <a:cubicBezTo>
                    <a:pt x="1685568" y="158652"/>
                    <a:pt x="1674736" y="169484"/>
                    <a:pt x="1661374" y="169484"/>
                  </a:cubicBezTo>
                  <a:lnTo>
                    <a:pt x="24194" y="169484"/>
                  </a:lnTo>
                  <a:cubicBezTo>
                    <a:pt x="10832" y="169484"/>
                    <a:pt x="0" y="158652"/>
                    <a:pt x="0" y="145290"/>
                  </a:cubicBezTo>
                  <a:lnTo>
                    <a:pt x="0" y="24194"/>
                  </a:lnTo>
                  <a:cubicBezTo>
                    <a:pt x="0" y="10832"/>
                    <a:pt x="10832" y="0"/>
                    <a:pt x="24194" y="0"/>
                  </a:cubicBezTo>
                  <a:close/>
                </a:path>
              </a:pathLst>
            </a:custGeom>
            <a:solidFill>
              <a:srgbClr val="7867B4"/>
            </a:solidFill>
          </p:spPr>
        </p:sp>
        <p:sp>
          <p:nvSpPr>
            <p:cNvPr name="TextBox 12" id="12"/>
            <p:cNvSpPr txBox="true"/>
            <p:nvPr/>
          </p:nvSpPr>
          <p:spPr>
            <a:xfrm>
              <a:off x="0" y="-38100"/>
              <a:ext cx="1685568" cy="207584"/>
            </a:xfrm>
            <a:prstGeom prst="rect">
              <a:avLst/>
            </a:prstGeom>
          </p:spPr>
          <p:txBody>
            <a:bodyPr anchor="ctr" rtlCol="false" tIns="50800" lIns="50800" bIns="50800" rIns="50800"/>
            <a:lstStyle/>
            <a:p>
              <a:pPr algn="ctr">
                <a:lnSpc>
                  <a:spcPts val="2940"/>
                </a:lnSpc>
              </a:pPr>
            </a:p>
          </p:txBody>
        </p:sp>
      </p:grpSp>
      <p:grpSp>
        <p:nvGrpSpPr>
          <p:cNvPr name="Group 13" id="13"/>
          <p:cNvGrpSpPr/>
          <p:nvPr/>
        </p:nvGrpSpPr>
        <p:grpSpPr>
          <a:xfrm rot="0">
            <a:off x="10859411" y="3434016"/>
            <a:ext cx="6399889" cy="2869544"/>
            <a:chOff x="0" y="0"/>
            <a:chExt cx="1685568" cy="755765"/>
          </a:xfrm>
        </p:grpSpPr>
        <p:sp>
          <p:nvSpPr>
            <p:cNvPr name="Freeform 14" id="14"/>
            <p:cNvSpPr/>
            <p:nvPr/>
          </p:nvSpPr>
          <p:spPr>
            <a:xfrm flipH="false" flipV="false" rot="0">
              <a:off x="0" y="0"/>
              <a:ext cx="1685568" cy="755765"/>
            </a:xfrm>
            <a:custGeom>
              <a:avLst/>
              <a:gdLst/>
              <a:ahLst/>
              <a:cxnLst/>
              <a:rect r="r" b="b" t="t" l="l"/>
              <a:pathLst>
                <a:path h="755765" w="1685568">
                  <a:moveTo>
                    <a:pt x="24194" y="0"/>
                  </a:moveTo>
                  <a:lnTo>
                    <a:pt x="1661374" y="0"/>
                  </a:lnTo>
                  <a:cubicBezTo>
                    <a:pt x="1674736" y="0"/>
                    <a:pt x="1685568" y="10832"/>
                    <a:pt x="1685568" y="24194"/>
                  </a:cubicBezTo>
                  <a:lnTo>
                    <a:pt x="1685568" y="731571"/>
                  </a:lnTo>
                  <a:cubicBezTo>
                    <a:pt x="1685568" y="744933"/>
                    <a:pt x="1674736" y="755765"/>
                    <a:pt x="1661374" y="755765"/>
                  </a:cubicBezTo>
                  <a:lnTo>
                    <a:pt x="24194" y="755765"/>
                  </a:lnTo>
                  <a:cubicBezTo>
                    <a:pt x="10832" y="755765"/>
                    <a:pt x="0" y="744933"/>
                    <a:pt x="0" y="731571"/>
                  </a:cubicBezTo>
                  <a:lnTo>
                    <a:pt x="0" y="24194"/>
                  </a:lnTo>
                  <a:cubicBezTo>
                    <a:pt x="0" y="10832"/>
                    <a:pt x="10832" y="0"/>
                    <a:pt x="24194" y="0"/>
                  </a:cubicBezTo>
                  <a:close/>
                </a:path>
              </a:pathLst>
            </a:custGeom>
            <a:solidFill>
              <a:srgbClr val="EECACA"/>
            </a:solidFill>
          </p:spPr>
        </p:sp>
        <p:sp>
          <p:nvSpPr>
            <p:cNvPr name="TextBox 15" id="15"/>
            <p:cNvSpPr txBox="true"/>
            <p:nvPr/>
          </p:nvSpPr>
          <p:spPr>
            <a:xfrm>
              <a:off x="0" y="-38100"/>
              <a:ext cx="1685568" cy="793865"/>
            </a:xfrm>
            <a:prstGeom prst="rect">
              <a:avLst/>
            </a:prstGeom>
          </p:spPr>
          <p:txBody>
            <a:bodyPr anchor="ctr" rtlCol="false" tIns="50800" lIns="50800" bIns="50800" rIns="50800"/>
            <a:lstStyle/>
            <a:p>
              <a:pPr algn="ctr">
                <a:lnSpc>
                  <a:spcPts val="2940"/>
                </a:lnSpc>
              </a:pPr>
            </a:p>
          </p:txBody>
        </p:sp>
      </p:grpSp>
      <p:grpSp>
        <p:nvGrpSpPr>
          <p:cNvPr name="Group 16" id="16"/>
          <p:cNvGrpSpPr/>
          <p:nvPr/>
        </p:nvGrpSpPr>
        <p:grpSpPr>
          <a:xfrm rot="0">
            <a:off x="10859411" y="6579785"/>
            <a:ext cx="6399889" cy="643511"/>
            <a:chOff x="0" y="0"/>
            <a:chExt cx="1685568" cy="169484"/>
          </a:xfrm>
        </p:grpSpPr>
        <p:sp>
          <p:nvSpPr>
            <p:cNvPr name="Freeform 17" id="17"/>
            <p:cNvSpPr/>
            <p:nvPr/>
          </p:nvSpPr>
          <p:spPr>
            <a:xfrm flipH="false" flipV="false" rot="0">
              <a:off x="0" y="0"/>
              <a:ext cx="1685568" cy="169484"/>
            </a:xfrm>
            <a:custGeom>
              <a:avLst/>
              <a:gdLst/>
              <a:ahLst/>
              <a:cxnLst/>
              <a:rect r="r" b="b" t="t" l="l"/>
              <a:pathLst>
                <a:path h="169484" w="1685568">
                  <a:moveTo>
                    <a:pt x="24194" y="0"/>
                  </a:moveTo>
                  <a:lnTo>
                    <a:pt x="1661374" y="0"/>
                  </a:lnTo>
                  <a:cubicBezTo>
                    <a:pt x="1674736" y="0"/>
                    <a:pt x="1685568" y="10832"/>
                    <a:pt x="1685568" y="24194"/>
                  </a:cubicBezTo>
                  <a:lnTo>
                    <a:pt x="1685568" y="145290"/>
                  </a:lnTo>
                  <a:cubicBezTo>
                    <a:pt x="1685568" y="158652"/>
                    <a:pt x="1674736" y="169484"/>
                    <a:pt x="1661374" y="169484"/>
                  </a:cubicBezTo>
                  <a:lnTo>
                    <a:pt x="24194" y="169484"/>
                  </a:lnTo>
                  <a:cubicBezTo>
                    <a:pt x="10832" y="169484"/>
                    <a:pt x="0" y="158652"/>
                    <a:pt x="0" y="145290"/>
                  </a:cubicBezTo>
                  <a:lnTo>
                    <a:pt x="0" y="24194"/>
                  </a:lnTo>
                  <a:cubicBezTo>
                    <a:pt x="0" y="10832"/>
                    <a:pt x="10832" y="0"/>
                    <a:pt x="24194" y="0"/>
                  </a:cubicBezTo>
                  <a:close/>
                </a:path>
              </a:pathLst>
            </a:custGeom>
            <a:solidFill>
              <a:srgbClr val="7867B4"/>
            </a:solidFill>
          </p:spPr>
        </p:sp>
        <p:sp>
          <p:nvSpPr>
            <p:cNvPr name="TextBox 18" id="18"/>
            <p:cNvSpPr txBox="true"/>
            <p:nvPr/>
          </p:nvSpPr>
          <p:spPr>
            <a:xfrm>
              <a:off x="0" y="-38100"/>
              <a:ext cx="1685568" cy="207584"/>
            </a:xfrm>
            <a:prstGeom prst="rect">
              <a:avLst/>
            </a:prstGeom>
          </p:spPr>
          <p:txBody>
            <a:bodyPr anchor="ctr" rtlCol="false" tIns="50800" lIns="50800" bIns="50800" rIns="50800"/>
            <a:lstStyle/>
            <a:p>
              <a:pPr algn="ctr">
                <a:lnSpc>
                  <a:spcPts val="2940"/>
                </a:lnSpc>
              </a:pPr>
            </a:p>
          </p:txBody>
        </p:sp>
      </p:grpSp>
      <p:grpSp>
        <p:nvGrpSpPr>
          <p:cNvPr name="Group 19" id="19"/>
          <p:cNvGrpSpPr/>
          <p:nvPr/>
        </p:nvGrpSpPr>
        <p:grpSpPr>
          <a:xfrm rot="0">
            <a:off x="10859411" y="7316953"/>
            <a:ext cx="6399889" cy="2686379"/>
            <a:chOff x="0" y="0"/>
            <a:chExt cx="1685568" cy="707524"/>
          </a:xfrm>
        </p:grpSpPr>
        <p:sp>
          <p:nvSpPr>
            <p:cNvPr name="Freeform 20" id="20"/>
            <p:cNvSpPr/>
            <p:nvPr/>
          </p:nvSpPr>
          <p:spPr>
            <a:xfrm flipH="false" flipV="false" rot="0">
              <a:off x="0" y="0"/>
              <a:ext cx="1685568" cy="707524"/>
            </a:xfrm>
            <a:custGeom>
              <a:avLst/>
              <a:gdLst/>
              <a:ahLst/>
              <a:cxnLst/>
              <a:rect r="r" b="b" t="t" l="l"/>
              <a:pathLst>
                <a:path h="707524" w="1685568">
                  <a:moveTo>
                    <a:pt x="24194" y="0"/>
                  </a:moveTo>
                  <a:lnTo>
                    <a:pt x="1661374" y="0"/>
                  </a:lnTo>
                  <a:cubicBezTo>
                    <a:pt x="1674736" y="0"/>
                    <a:pt x="1685568" y="10832"/>
                    <a:pt x="1685568" y="24194"/>
                  </a:cubicBezTo>
                  <a:lnTo>
                    <a:pt x="1685568" y="683330"/>
                  </a:lnTo>
                  <a:cubicBezTo>
                    <a:pt x="1685568" y="696692"/>
                    <a:pt x="1674736" y="707524"/>
                    <a:pt x="1661374" y="707524"/>
                  </a:cubicBezTo>
                  <a:lnTo>
                    <a:pt x="24194" y="707524"/>
                  </a:lnTo>
                  <a:cubicBezTo>
                    <a:pt x="10832" y="707524"/>
                    <a:pt x="0" y="696692"/>
                    <a:pt x="0" y="683330"/>
                  </a:cubicBezTo>
                  <a:lnTo>
                    <a:pt x="0" y="24194"/>
                  </a:lnTo>
                  <a:cubicBezTo>
                    <a:pt x="0" y="10832"/>
                    <a:pt x="10832" y="0"/>
                    <a:pt x="24194" y="0"/>
                  </a:cubicBezTo>
                  <a:close/>
                </a:path>
              </a:pathLst>
            </a:custGeom>
            <a:solidFill>
              <a:srgbClr val="EECACA"/>
            </a:solidFill>
          </p:spPr>
        </p:sp>
        <p:sp>
          <p:nvSpPr>
            <p:cNvPr name="TextBox 21" id="21"/>
            <p:cNvSpPr txBox="true"/>
            <p:nvPr/>
          </p:nvSpPr>
          <p:spPr>
            <a:xfrm>
              <a:off x="0" y="-38100"/>
              <a:ext cx="1685568" cy="745624"/>
            </a:xfrm>
            <a:prstGeom prst="rect">
              <a:avLst/>
            </a:prstGeom>
          </p:spPr>
          <p:txBody>
            <a:bodyPr anchor="ctr" rtlCol="false" tIns="50800" lIns="50800" bIns="50800" rIns="50800"/>
            <a:lstStyle/>
            <a:p>
              <a:pPr algn="ctr">
                <a:lnSpc>
                  <a:spcPts val="2940"/>
                </a:lnSpc>
              </a:pPr>
            </a:p>
          </p:txBody>
        </p:sp>
      </p:grpSp>
      <p:sp>
        <p:nvSpPr>
          <p:cNvPr name="Freeform 22" id="22"/>
          <p:cNvSpPr/>
          <p:nvPr/>
        </p:nvSpPr>
        <p:spPr>
          <a:xfrm flipH="false" flipV="false" rot="0">
            <a:off x="9505417" y="3734094"/>
            <a:ext cx="992576" cy="1884639"/>
          </a:xfrm>
          <a:custGeom>
            <a:avLst/>
            <a:gdLst/>
            <a:ahLst/>
            <a:cxnLst/>
            <a:rect r="r" b="b" t="t" l="l"/>
            <a:pathLst>
              <a:path h="1884639" w="992576">
                <a:moveTo>
                  <a:pt x="0" y="0"/>
                </a:moveTo>
                <a:lnTo>
                  <a:pt x="992576" y="0"/>
                </a:lnTo>
                <a:lnTo>
                  <a:pt x="992576" y="1884639"/>
                </a:lnTo>
                <a:lnTo>
                  <a:pt x="0" y="18846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3" id="23"/>
          <p:cNvSpPr/>
          <p:nvPr/>
        </p:nvSpPr>
        <p:spPr>
          <a:xfrm flipH="false" flipV="false" rot="0">
            <a:off x="9354848" y="7502313"/>
            <a:ext cx="1293577" cy="1755987"/>
          </a:xfrm>
          <a:custGeom>
            <a:avLst/>
            <a:gdLst/>
            <a:ahLst/>
            <a:cxnLst/>
            <a:rect r="r" b="b" t="t" l="l"/>
            <a:pathLst>
              <a:path h="1755987" w="1293577">
                <a:moveTo>
                  <a:pt x="0" y="0"/>
                </a:moveTo>
                <a:lnTo>
                  <a:pt x="1293577" y="0"/>
                </a:lnTo>
                <a:lnTo>
                  <a:pt x="1293577" y="1755987"/>
                </a:lnTo>
                <a:lnTo>
                  <a:pt x="0" y="175598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4" id="24"/>
          <p:cNvSpPr/>
          <p:nvPr/>
        </p:nvSpPr>
        <p:spPr>
          <a:xfrm flipH="false" flipV="false" rot="0">
            <a:off x="11092248" y="7718596"/>
            <a:ext cx="5934215" cy="1756207"/>
          </a:xfrm>
          <a:custGeom>
            <a:avLst/>
            <a:gdLst/>
            <a:ahLst/>
            <a:cxnLst/>
            <a:rect r="r" b="b" t="t" l="l"/>
            <a:pathLst>
              <a:path h="1756207" w="5934215">
                <a:moveTo>
                  <a:pt x="0" y="0"/>
                </a:moveTo>
                <a:lnTo>
                  <a:pt x="5934215" y="0"/>
                </a:lnTo>
                <a:lnTo>
                  <a:pt x="5934215" y="1756207"/>
                </a:lnTo>
                <a:lnTo>
                  <a:pt x="0" y="1756207"/>
                </a:lnTo>
                <a:lnTo>
                  <a:pt x="0" y="0"/>
                </a:lnTo>
                <a:close/>
              </a:path>
            </a:pathLst>
          </a:custGeom>
          <a:blipFill>
            <a:blip r:embed="rId10"/>
            <a:stretch>
              <a:fillRect l="0" t="0" r="0" b="0"/>
            </a:stretch>
          </a:blipFill>
        </p:spPr>
      </p:sp>
      <p:sp>
        <p:nvSpPr>
          <p:cNvPr name="Freeform 25" id="25"/>
          <p:cNvSpPr/>
          <p:nvPr/>
        </p:nvSpPr>
        <p:spPr>
          <a:xfrm flipH="false" flipV="false" rot="0">
            <a:off x="11107479" y="3659862"/>
            <a:ext cx="5918984" cy="2348423"/>
          </a:xfrm>
          <a:custGeom>
            <a:avLst/>
            <a:gdLst/>
            <a:ahLst/>
            <a:cxnLst/>
            <a:rect r="r" b="b" t="t" l="l"/>
            <a:pathLst>
              <a:path h="2348423" w="5918984">
                <a:moveTo>
                  <a:pt x="0" y="0"/>
                </a:moveTo>
                <a:lnTo>
                  <a:pt x="5918984" y="0"/>
                </a:lnTo>
                <a:lnTo>
                  <a:pt x="5918984" y="2348423"/>
                </a:lnTo>
                <a:lnTo>
                  <a:pt x="0" y="2348423"/>
                </a:lnTo>
                <a:lnTo>
                  <a:pt x="0" y="0"/>
                </a:lnTo>
                <a:close/>
              </a:path>
            </a:pathLst>
          </a:custGeom>
          <a:blipFill>
            <a:blip r:embed="rId11"/>
            <a:stretch>
              <a:fillRect l="0" t="0" r="0" b="0"/>
            </a:stretch>
          </a:blipFill>
        </p:spPr>
      </p:sp>
      <p:sp>
        <p:nvSpPr>
          <p:cNvPr name="Freeform 26" id="26"/>
          <p:cNvSpPr/>
          <p:nvPr/>
        </p:nvSpPr>
        <p:spPr>
          <a:xfrm flipH="false" flipV="false" rot="0">
            <a:off x="3313702" y="3831758"/>
            <a:ext cx="4374929" cy="4353055"/>
          </a:xfrm>
          <a:custGeom>
            <a:avLst/>
            <a:gdLst/>
            <a:ahLst/>
            <a:cxnLst/>
            <a:rect r="r" b="b" t="t" l="l"/>
            <a:pathLst>
              <a:path h="4353055" w="4374929">
                <a:moveTo>
                  <a:pt x="0" y="0"/>
                </a:moveTo>
                <a:lnTo>
                  <a:pt x="4374929" y="0"/>
                </a:lnTo>
                <a:lnTo>
                  <a:pt x="4374929" y="4353054"/>
                </a:lnTo>
                <a:lnTo>
                  <a:pt x="0" y="4353054"/>
                </a:lnTo>
                <a:lnTo>
                  <a:pt x="0" y="0"/>
                </a:lnTo>
                <a:close/>
              </a:path>
            </a:pathLst>
          </a:custGeom>
          <a:blipFill>
            <a:blip r:embed="rId12"/>
            <a:stretch>
              <a:fillRect l="0" t="0" r="0" b="0"/>
            </a:stretch>
          </a:blipFill>
        </p:spPr>
      </p:sp>
      <p:sp>
        <p:nvSpPr>
          <p:cNvPr name="TextBox 27" id="27"/>
          <p:cNvSpPr txBox="true"/>
          <p:nvPr/>
        </p:nvSpPr>
        <p:spPr>
          <a:xfrm rot="0">
            <a:off x="1797036" y="291581"/>
            <a:ext cx="9062374" cy="1058875"/>
          </a:xfrm>
          <a:prstGeom prst="rect">
            <a:avLst/>
          </a:prstGeom>
        </p:spPr>
        <p:txBody>
          <a:bodyPr anchor="t" rtlCol="false" tIns="0" lIns="0" bIns="0" rIns="0">
            <a:spAutoFit/>
          </a:bodyPr>
          <a:lstStyle/>
          <a:p>
            <a:pPr algn="l">
              <a:lnSpc>
                <a:spcPts val="8381"/>
              </a:lnSpc>
            </a:pPr>
            <a:r>
              <a:rPr lang="en-US" sz="6870" spc="-261" b="true">
                <a:solidFill>
                  <a:srgbClr val="DC786D"/>
                </a:solidFill>
                <a:latin typeface="Cosmic Octo Medium"/>
                <a:ea typeface="Cosmic Octo Medium"/>
                <a:cs typeface="Cosmic Octo Medium"/>
                <a:sym typeface="Cosmic Octo Medium"/>
              </a:rPr>
              <a:t>DATA REDUCTION</a:t>
            </a:r>
          </a:p>
        </p:txBody>
      </p:sp>
      <p:sp>
        <p:nvSpPr>
          <p:cNvPr name="TextBox 28" id="28"/>
          <p:cNvSpPr txBox="true"/>
          <p:nvPr/>
        </p:nvSpPr>
        <p:spPr>
          <a:xfrm rot="0">
            <a:off x="10648425" y="2773171"/>
            <a:ext cx="6821860" cy="468630"/>
          </a:xfrm>
          <a:prstGeom prst="rect">
            <a:avLst/>
          </a:prstGeom>
        </p:spPr>
        <p:txBody>
          <a:bodyPr anchor="t" rtlCol="false" tIns="0" lIns="0" bIns="0" rIns="0">
            <a:spAutoFit/>
          </a:bodyPr>
          <a:lstStyle/>
          <a:p>
            <a:pPr algn="ctr">
              <a:lnSpc>
                <a:spcPts val="3660"/>
              </a:lnSpc>
            </a:pPr>
            <a:r>
              <a:rPr lang="en-US" b="true" sz="3000" spc="-114">
                <a:solidFill>
                  <a:srgbClr val="FCF7F5"/>
                </a:solidFill>
                <a:latin typeface="Cosmic Octo Medium"/>
                <a:ea typeface="Cosmic Octo Medium"/>
                <a:cs typeface="Cosmic Octo Medium"/>
                <a:sym typeface="Cosmic Octo Medium"/>
              </a:rPr>
              <a:t>Correlation Coefficient</a:t>
            </a:r>
          </a:p>
        </p:txBody>
      </p:sp>
      <p:sp>
        <p:nvSpPr>
          <p:cNvPr name="TextBox 29" id="29"/>
          <p:cNvSpPr txBox="true"/>
          <p:nvPr/>
        </p:nvSpPr>
        <p:spPr>
          <a:xfrm rot="0">
            <a:off x="11911826" y="6648429"/>
            <a:ext cx="4295058" cy="496697"/>
          </a:xfrm>
          <a:prstGeom prst="rect">
            <a:avLst/>
          </a:prstGeom>
        </p:spPr>
        <p:txBody>
          <a:bodyPr anchor="t" rtlCol="false" tIns="0" lIns="0" bIns="0" rIns="0">
            <a:spAutoFit/>
          </a:bodyPr>
          <a:lstStyle/>
          <a:p>
            <a:pPr algn="ctr">
              <a:lnSpc>
                <a:spcPts val="3904"/>
              </a:lnSpc>
            </a:pPr>
            <a:r>
              <a:rPr lang="en-US" b="true" sz="3200" spc="-121">
                <a:solidFill>
                  <a:srgbClr val="FCF7F5"/>
                </a:solidFill>
                <a:latin typeface="Cosmic Octo Medium"/>
                <a:ea typeface="Cosmic Octo Medium"/>
                <a:cs typeface="Cosmic Octo Medium"/>
                <a:sym typeface="Cosmic Octo Medium"/>
              </a:rPr>
              <a:t>Chi-Square Test</a:t>
            </a:r>
          </a:p>
        </p:txBody>
      </p:sp>
      <p:sp>
        <p:nvSpPr>
          <p:cNvPr name="TextBox 30" id="30"/>
          <p:cNvSpPr txBox="true"/>
          <p:nvPr/>
        </p:nvSpPr>
        <p:spPr>
          <a:xfrm rot="0">
            <a:off x="10156505" y="1678672"/>
            <a:ext cx="9062374" cy="740359"/>
          </a:xfrm>
          <a:prstGeom prst="rect">
            <a:avLst/>
          </a:prstGeom>
        </p:spPr>
        <p:txBody>
          <a:bodyPr anchor="t" rtlCol="false" tIns="0" lIns="0" bIns="0" rIns="0">
            <a:spAutoFit/>
          </a:bodyPr>
          <a:lstStyle/>
          <a:p>
            <a:pPr algn="l">
              <a:lnSpc>
                <a:spcPts val="5819"/>
              </a:lnSpc>
            </a:pPr>
            <a:r>
              <a:rPr lang="en-US" sz="4770" spc="-181" b="true">
                <a:solidFill>
                  <a:srgbClr val="DC786D"/>
                </a:solidFill>
                <a:latin typeface="Cosmic Octo Medium"/>
                <a:ea typeface="Cosmic Octo Medium"/>
                <a:cs typeface="Cosmic Octo Medium"/>
                <a:sym typeface="Cosmic Octo Medium"/>
              </a:rPr>
              <a:t>Feature </a:t>
            </a:r>
            <a:r>
              <a:rPr lang="en-US" sz="4770" spc="-181" b="true">
                <a:solidFill>
                  <a:srgbClr val="DC786D"/>
                </a:solidFill>
                <a:latin typeface="Cosmic Octo Medium"/>
                <a:ea typeface="Cosmic Octo Medium"/>
                <a:cs typeface="Cosmic Octo Medium"/>
                <a:sym typeface="Cosmic Octo Medium"/>
              </a:rPr>
              <a:t>Selection: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CF7F5"/>
        </a:solidFill>
      </p:bgPr>
    </p:bg>
    <p:spTree>
      <p:nvGrpSpPr>
        <p:cNvPr id="1" name=""/>
        <p:cNvGrpSpPr/>
        <p:nvPr/>
      </p:nvGrpSpPr>
      <p:grpSpPr>
        <a:xfrm>
          <a:off x="0" y="0"/>
          <a:ext cx="0" cy="0"/>
          <a:chOff x="0" y="0"/>
          <a:chExt cx="0" cy="0"/>
        </a:xfrm>
      </p:grpSpPr>
      <p:sp>
        <p:nvSpPr>
          <p:cNvPr name="Freeform 2" id="2"/>
          <p:cNvSpPr/>
          <p:nvPr/>
        </p:nvSpPr>
        <p:spPr>
          <a:xfrm flipH="false" flipV="false" rot="0">
            <a:off x="8291935" y="-3384213"/>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35778" y="-3384213"/>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291935" y="5143500"/>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35778" y="4398489"/>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6622840" y="-52947"/>
            <a:ext cx="2864146" cy="10995720"/>
            <a:chOff x="0" y="0"/>
            <a:chExt cx="754343" cy="2895992"/>
          </a:xfrm>
        </p:grpSpPr>
        <p:sp>
          <p:nvSpPr>
            <p:cNvPr name="Freeform 7" id="7"/>
            <p:cNvSpPr/>
            <p:nvPr/>
          </p:nvSpPr>
          <p:spPr>
            <a:xfrm flipH="false" flipV="false" rot="0">
              <a:off x="0" y="0"/>
              <a:ext cx="754343" cy="2895992"/>
            </a:xfrm>
            <a:custGeom>
              <a:avLst/>
              <a:gdLst/>
              <a:ahLst/>
              <a:cxnLst/>
              <a:rect r="r" b="b" t="t" l="l"/>
              <a:pathLst>
                <a:path h="2895992" w="754343">
                  <a:moveTo>
                    <a:pt x="0" y="0"/>
                  </a:moveTo>
                  <a:lnTo>
                    <a:pt x="754343" y="0"/>
                  </a:lnTo>
                  <a:lnTo>
                    <a:pt x="754343" y="2895992"/>
                  </a:lnTo>
                  <a:lnTo>
                    <a:pt x="0" y="2895992"/>
                  </a:lnTo>
                  <a:close/>
                </a:path>
              </a:pathLst>
            </a:custGeom>
            <a:solidFill>
              <a:srgbClr val="534569"/>
            </a:solidFill>
          </p:spPr>
        </p:sp>
        <p:sp>
          <p:nvSpPr>
            <p:cNvPr name="TextBox 8" id="8"/>
            <p:cNvSpPr txBox="true"/>
            <p:nvPr/>
          </p:nvSpPr>
          <p:spPr>
            <a:xfrm>
              <a:off x="0" y="-38100"/>
              <a:ext cx="754343" cy="2934092"/>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5400000">
            <a:off x="17226417" y="1260159"/>
            <a:ext cx="487450" cy="281835"/>
          </a:xfrm>
          <a:custGeom>
            <a:avLst/>
            <a:gdLst/>
            <a:ahLst/>
            <a:cxnLst/>
            <a:rect r="r" b="b" t="t" l="l"/>
            <a:pathLst>
              <a:path h="281835" w="487450">
                <a:moveTo>
                  <a:pt x="0" y="0"/>
                </a:moveTo>
                <a:lnTo>
                  <a:pt x="487451" y="0"/>
                </a:lnTo>
                <a:lnTo>
                  <a:pt x="487451" y="281835"/>
                </a:lnTo>
                <a:lnTo>
                  <a:pt x="0" y="2818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4402209" y="8802017"/>
            <a:ext cx="557224" cy="263415"/>
          </a:xfrm>
          <a:custGeom>
            <a:avLst/>
            <a:gdLst/>
            <a:ahLst/>
            <a:cxnLst/>
            <a:rect r="r" b="b" t="t" l="l"/>
            <a:pathLst>
              <a:path h="263415" w="557224">
                <a:moveTo>
                  <a:pt x="0" y="0"/>
                </a:moveTo>
                <a:lnTo>
                  <a:pt x="557224" y="0"/>
                </a:lnTo>
                <a:lnTo>
                  <a:pt x="557224" y="263415"/>
                </a:lnTo>
                <a:lnTo>
                  <a:pt x="0" y="2634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7212887" y="3617576"/>
            <a:ext cx="8256917" cy="5044770"/>
            <a:chOff x="0" y="0"/>
            <a:chExt cx="2174661" cy="1328664"/>
          </a:xfrm>
        </p:grpSpPr>
        <p:sp>
          <p:nvSpPr>
            <p:cNvPr name="Freeform 12" id="12"/>
            <p:cNvSpPr/>
            <p:nvPr/>
          </p:nvSpPr>
          <p:spPr>
            <a:xfrm flipH="false" flipV="false" rot="0">
              <a:off x="0" y="0"/>
              <a:ext cx="2174661" cy="1328664"/>
            </a:xfrm>
            <a:custGeom>
              <a:avLst/>
              <a:gdLst/>
              <a:ahLst/>
              <a:cxnLst/>
              <a:rect r="r" b="b" t="t" l="l"/>
              <a:pathLst>
                <a:path h="1328664" w="2174661">
                  <a:moveTo>
                    <a:pt x="18753" y="0"/>
                  </a:moveTo>
                  <a:lnTo>
                    <a:pt x="2155909" y="0"/>
                  </a:lnTo>
                  <a:cubicBezTo>
                    <a:pt x="2160882" y="0"/>
                    <a:pt x="2165652" y="1976"/>
                    <a:pt x="2169169" y="5493"/>
                  </a:cubicBezTo>
                  <a:cubicBezTo>
                    <a:pt x="2172686" y="9009"/>
                    <a:pt x="2174661" y="13779"/>
                    <a:pt x="2174661" y="18753"/>
                  </a:cubicBezTo>
                  <a:lnTo>
                    <a:pt x="2174661" y="1309911"/>
                  </a:lnTo>
                  <a:cubicBezTo>
                    <a:pt x="2174661" y="1314884"/>
                    <a:pt x="2172686" y="1319654"/>
                    <a:pt x="2169169" y="1323171"/>
                  </a:cubicBezTo>
                  <a:cubicBezTo>
                    <a:pt x="2165652" y="1326688"/>
                    <a:pt x="2160882" y="1328664"/>
                    <a:pt x="2155909" y="1328664"/>
                  </a:cubicBezTo>
                  <a:lnTo>
                    <a:pt x="18753" y="1328664"/>
                  </a:lnTo>
                  <a:cubicBezTo>
                    <a:pt x="13779" y="1328664"/>
                    <a:pt x="9009" y="1326688"/>
                    <a:pt x="5493" y="1323171"/>
                  </a:cubicBezTo>
                  <a:cubicBezTo>
                    <a:pt x="1976" y="1319654"/>
                    <a:pt x="0" y="1314884"/>
                    <a:pt x="0" y="1309911"/>
                  </a:cubicBezTo>
                  <a:lnTo>
                    <a:pt x="0" y="18753"/>
                  </a:lnTo>
                  <a:cubicBezTo>
                    <a:pt x="0" y="13779"/>
                    <a:pt x="1976" y="9009"/>
                    <a:pt x="5493" y="5493"/>
                  </a:cubicBezTo>
                  <a:cubicBezTo>
                    <a:pt x="9009" y="1976"/>
                    <a:pt x="13779" y="0"/>
                    <a:pt x="18753" y="0"/>
                  </a:cubicBezTo>
                  <a:close/>
                </a:path>
              </a:pathLst>
            </a:custGeom>
            <a:solidFill>
              <a:srgbClr val="EECACA"/>
            </a:solidFill>
          </p:spPr>
        </p:sp>
        <p:sp>
          <p:nvSpPr>
            <p:cNvPr name="TextBox 13" id="13"/>
            <p:cNvSpPr txBox="true"/>
            <p:nvPr/>
          </p:nvSpPr>
          <p:spPr>
            <a:xfrm>
              <a:off x="0" y="-38100"/>
              <a:ext cx="2174661" cy="1366764"/>
            </a:xfrm>
            <a:prstGeom prst="rect">
              <a:avLst/>
            </a:prstGeom>
          </p:spPr>
          <p:txBody>
            <a:bodyPr anchor="ctr" rtlCol="false" tIns="50800" lIns="50800" bIns="50800" rIns="50800"/>
            <a:lstStyle/>
            <a:p>
              <a:pPr algn="ctr">
                <a:lnSpc>
                  <a:spcPts val="2940"/>
                </a:lnSpc>
              </a:pPr>
            </a:p>
          </p:txBody>
        </p:sp>
      </p:grpSp>
      <p:sp>
        <p:nvSpPr>
          <p:cNvPr name="Freeform 14" id="14"/>
          <p:cNvSpPr/>
          <p:nvPr/>
        </p:nvSpPr>
        <p:spPr>
          <a:xfrm flipH="false" flipV="false" rot="-2769971">
            <a:off x="1093962" y="2008952"/>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TextBox 15" id="15"/>
          <p:cNvSpPr txBox="true"/>
          <p:nvPr/>
        </p:nvSpPr>
        <p:spPr>
          <a:xfrm rot="0">
            <a:off x="7502952" y="1625752"/>
            <a:ext cx="7177869" cy="1058875"/>
          </a:xfrm>
          <a:prstGeom prst="rect">
            <a:avLst/>
          </a:prstGeom>
        </p:spPr>
        <p:txBody>
          <a:bodyPr anchor="t" rtlCol="false" tIns="0" lIns="0" bIns="0" rIns="0">
            <a:spAutoFit/>
          </a:bodyPr>
          <a:lstStyle/>
          <a:p>
            <a:pPr algn="ctr">
              <a:lnSpc>
                <a:spcPts val="8381"/>
              </a:lnSpc>
            </a:pPr>
            <a:r>
              <a:rPr lang="en-US" b="true" sz="6870" spc="-261">
                <a:solidFill>
                  <a:srgbClr val="DC786D"/>
                </a:solidFill>
                <a:latin typeface="Cosmic Octo Medium"/>
                <a:ea typeface="Cosmic Octo Medium"/>
                <a:cs typeface="Cosmic Octo Medium"/>
                <a:sym typeface="Cosmic Octo Medium"/>
              </a:rPr>
              <a:t>Clustering</a:t>
            </a:r>
          </a:p>
        </p:txBody>
      </p:sp>
      <p:sp>
        <p:nvSpPr>
          <p:cNvPr name="TextBox 16" id="16"/>
          <p:cNvSpPr txBox="true"/>
          <p:nvPr/>
        </p:nvSpPr>
        <p:spPr>
          <a:xfrm rot="0">
            <a:off x="9137408" y="8758276"/>
            <a:ext cx="3494851" cy="307156"/>
          </a:xfrm>
          <a:prstGeom prst="rect">
            <a:avLst/>
          </a:prstGeom>
        </p:spPr>
        <p:txBody>
          <a:bodyPr anchor="t" rtlCol="false" tIns="0" lIns="0" bIns="0" rIns="0">
            <a:spAutoFit/>
          </a:bodyPr>
          <a:lstStyle/>
          <a:p>
            <a:pPr algn="just">
              <a:lnSpc>
                <a:spcPts val="2495"/>
              </a:lnSpc>
              <a:spcBef>
                <a:spcPct val="0"/>
              </a:spcBef>
            </a:pPr>
            <a:r>
              <a:rPr lang="en-US" b="true" sz="1782">
                <a:solidFill>
                  <a:srgbClr val="FCF7F5"/>
                </a:solidFill>
                <a:latin typeface="Pattanakarn Condensed Semi-Bold"/>
                <a:ea typeface="Pattanakarn Condensed Semi-Bold"/>
                <a:cs typeface="Pattanakarn Condensed Semi-Bold"/>
                <a:sym typeface="Pattanakarn Condensed Semi-Bold"/>
              </a:rPr>
              <a:t>Learn More</a:t>
            </a:r>
          </a:p>
        </p:txBody>
      </p:sp>
      <p:sp>
        <p:nvSpPr>
          <p:cNvPr name="TextBox 17" id="17"/>
          <p:cNvSpPr txBox="true"/>
          <p:nvPr/>
        </p:nvSpPr>
        <p:spPr>
          <a:xfrm rot="0">
            <a:off x="8110974" y="4126485"/>
            <a:ext cx="6641537" cy="3462395"/>
          </a:xfrm>
          <a:prstGeom prst="rect">
            <a:avLst/>
          </a:prstGeom>
        </p:spPr>
        <p:txBody>
          <a:bodyPr anchor="t" rtlCol="false" tIns="0" lIns="0" bIns="0" rIns="0">
            <a:spAutoFit/>
          </a:bodyPr>
          <a:lstStyle/>
          <a:p>
            <a:pPr algn="just">
              <a:lnSpc>
                <a:spcPts val="3934"/>
              </a:lnSpc>
              <a:spcBef>
                <a:spcPct val="0"/>
              </a:spcBef>
            </a:pPr>
          </a:p>
          <a:p>
            <a:pPr algn="just">
              <a:lnSpc>
                <a:spcPts val="3934"/>
              </a:lnSpc>
              <a:spcBef>
                <a:spcPct val="0"/>
              </a:spcBef>
            </a:pPr>
            <a:r>
              <a:rPr lang="en-US" sz="2810">
                <a:solidFill>
                  <a:srgbClr val="534569"/>
                </a:solidFill>
                <a:latin typeface="Alice Bold"/>
                <a:ea typeface="Alice Bold"/>
                <a:cs typeface="Alice Bold"/>
                <a:sym typeface="Alice Bold"/>
              </a:rPr>
              <a:t>It is an unsupervised learning approach that groups the data into clusters with high similarity within each group and clear dissimilarity between groups, after removing the “heart disease” class label.</a:t>
            </a:r>
          </a:p>
          <a:p>
            <a:pPr algn="just">
              <a:lnSpc>
                <a:spcPts val="3934"/>
              </a:lnSpc>
              <a:spcBef>
                <a:spcPct val="0"/>
              </a:spcBef>
            </a:pPr>
          </a:p>
        </p:txBody>
      </p:sp>
      <p:sp>
        <p:nvSpPr>
          <p:cNvPr name="Freeform 18" id="18"/>
          <p:cNvSpPr/>
          <p:nvPr/>
        </p:nvSpPr>
        <p:spPr>
          <a:xfrm flipH="false" flipV="false" rot="554424">
            <a:off x="927514" y="5748586"/>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CF7F5"/>
        </a:solidFill>
      </p:bgPr>
    </p:bg>
    <p:spTree>
      <p:nvGrpSpPr>
        <p:cNvPr id="1" name=""/>
        <p:cNvGrpSpPr/>
        <p:nvPr/>
      </p:nvGrpSpPr>
      <p:grpSpPr>
        <a:xfrm>
          <a:off x="0" y="0"/>
          <a:ext cx="0" cy="0"/>
          <a:chOff x="0" y="0"/>
          <a:chExt cx="0" cy="0"/>
        </a:xfrm>
      </p:grpSpPr>
      <p:sp>
        <p:nvSpPr>
          <p:cNvPr name="Freeform 2" id="2"/>
          <p:cNvSpPr/>
          <p:nvPr/>
        </p:nvSpPr>
        <p:spPr>
          <a:xfrm flipH="false" flipV="false" rot="0">
            <a:off x="9932654" y="-3082800"/>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04941" y="-3082800"/>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932654" y="5444913"/>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04941" y="5444913"/>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216662" y="-181598"/>
            <a:ext cx="2864146" cy="10995720"/>
            <a:chOff x="0" y="0"/>
            <a:chExt cx="754343" cy="2895992"/>
          </a:xfrm>
        </p:grpSpPr>
        <p:sp>
          <p:nvSpPr>
            <p:cNvPr name="Freeform 7" id="7"/>
            <p:cNvSpPr/>
            <p:nvPr/>
          </p:nvSpPr>
          <p:spPr>
            <a:xfrm flipH="false" flipV="false" rot="0">
              <a:off x="0" y="0"/>
              <a:ext cx="754343" cy="2895992"/>
            </a:xfrm>
            <a:custGeom>
              <a:avLst/>
              <a:gdLst/>
              <a:ahLst/>
              <a:cxnLst/>
              <a:rect r="r" b="b" t="t" l="l"/>
              <a:pathLst>
                <a:path h="2895992" w="754343">
                  <a:moveTo>
                    <a:pt x="0" y="0"/>
                  </a:moveTo>
                  <a:lnTo>
                    <a:pt x="754343" y="0"/>
                  </a:lnTo>
                  <a:lnTo>
                    <a:pt x="754343" y="2895992"/>
                  </a:lnTo>
                  <a:lnTo>
                    <a:pt x="0" y="2895992"/>
                  </a:lnTo>
                  <a:close/>
                </a:path>
              </a:pathLst>
            </a:custGeom>
            <a:solidFill>
              <a:srgbClr val="534569"/>
            </a:solidFill>
          </p:spPr>
        </p:sp>
        <p:sp>
          <p:nvSpPr>
            <p:cNvPr name="TextBox 8" id="8"/>
            <p:cNvSpPr txBox="true"/>
            <p:nvPr/>
          </p:nvSpPr>
          <p:spPr>
            <a:xfrm>
              <a:off x="0" y="-38100"/>
              <a:ext cx="754343" cy="2934092"/>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5400000">
            <a:off x="585902" y="1131508"/>
            <a:ext cx="487450" cy="281835"/>
          </a:xfrm>
          <a:custGeom>
            <a:avLst/>
            <a:gdLst/>
            <a:ahLst/>
            <a:cxnLst/>
            <a:rect r="r" b="b" t="t" l="l"/>
            <a:pathLst>
              <a:path h="281835" w="487450">
                <a:moveTo>
                  <a:pt x="0" y="0"/>
                </a:moveTo>
                <a:lnTo>
                  <a:pt x="487451" y="0"/>
                </a:lnTo>
                <a:lnTo>
                  <a:pt x="487451" y="281835"/>
                </a:lnTo>
                <a:lnTo>
                  <a:pt x="0" y="2818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2035515" y="1207359"/>
            <a:ext cx="10872430" cy="3173425"/>
          </a:xfrm>
          <a:prstGeom prst="rect">
            <a:avLst/>
          </a:prstGeom>
        </p:spPr>
        <p:txBody>
          <a:bodyPr anchor="t" rtlCol="false" tIns="0" lIns="0" bIns="0" rIns="0">
            <a:spAutoFit/>
          </a:bodyPr>
          <a:lstStyle/>
          <a:p>
            <a:pPr algn="l">
              <a:lnSpc>
                <a:spcPts val="8381"/>
              </a:lnSpc>
            </a:pPr>
            <a:r>
              <a:rPr lang="en-US" sz="6870" spc="-261" b="true">
                <a:solidFill>
                  <a:srgbClr val="DC786D"/>
                </a:solidFill>
                <a:latin typeface="Cosmic Octo Medium"/>
                <a:ea typeface="Cosmic Octo Medium"/>
                <a:cs typeface="Cosmic Octo Medium"/>
                <a:sym typeface="Cosmic Octo Medium"/>
              </a:rPr>
              <a:t>preparing the dat</a:t>
            </a:r>
            <a:r>
              <a:rPr lang="en-US" b="true" sz="6870" spc="-261">
                <a:solidFill>
                  <a:srgbClr val="DC786D"/>
                </a:solidFill>
                <a:latin typeface="Cosmic Octo Medium"/>
                <a:ea typeface="Cosmic Octo Medium"/>
                <a:cs typeface="Cosmic Octo Medium"/>
                <a:sym typeface="Cosmic Octo Medium"/>
              </a:rPr>
              <a:t>a for clustering</a:t>
            </a:r>
          </a:p>
          <a:p>
            <a:pPr algn="l">
              <a:lnSpc>
                <a:spcPts val="8381"/>
              </a:lnSpc>
            </a:pPr>
          </a:p>
        </p:txBody>
      </p:sp>
      <p:grpSp>
        <p:nvGrpSpPr>
          <p:cNvPr name="Group 11" id="11"/>
          <p:cNvGrpSpPr/>
          <p:nvPr/>
        </p:nvGrpSpPr>
        <p:grpSpPr>
          <a:xfrm rot="0">
            <a:off x="2311448" y="4048412"/>
            <a:ext cx="8477574" cy="3689093"/>
            <a:chOff x="0" y="0"/>
            <a:chExt cx="2232777" cy="971613"/>
          </a:xfrm>
        </p:grpSpPr>
        <p:sp>
          <p:nvSpPr>
            <p:cNvPr name="Freeform 12" id="12"/>
            <p:cNvSpPr/>
            <p:nvPr/>
          </p:nvSpPr>
          <p:spPr>
            <a:xfrm flipH="false" flipV="false" rot="0">
              <a:off x="0" y="0"/>
              <a:ext cx="2232777" cy="971613"/>
            </a:xfrm>
            <a:custGeom>
              <a:avLst/>
              <a:gdLst/>
              <a:ahLst/>
              <a:cxnLst/>
              <a:rect r="r" b="b" t="t" l="l"/>
              <a:pathLst>
                <a:path h="971613" w="2232777">
                  <a:moveTo>
                    <a:pt x="18264" y="0"/>
                  </a:moveTo>
                  <a:lnTo>
                    <a:pt x="2214512" y="0"/>
                  </a:lnTo>
                  <a:cubicBezTo>
                    <a:pt x="2224599" y="0"/>
                    <a:pt x="2232777" y="8177"/>
                    <a:pt x="2232777" y="18264"/>
                  </a:cubicBezTo>
                  <a:lnTo>
                    <a:pt x="2232777" y="953349"/>
                  </a:lnTo>
                  <a:cubicBezTo>
                    <a:pt x="2232777" y="963436"/>
                    <a:pt x="2224599" y="971613"/>
                    <a:pt x="2214512" y="971613"/>
                  </a:cubicBezTo>
                  <a:lnTo>
                    <a:pt x="18264" y="971613"/>
                  </a:lnTo>
                  <a:cubicBezTo>
                    <a:pt x="8177" y="971613"/>
                    <a:pt x="0" y="963436"/>
                    <a:pt x="0" y="953349"/>
                  </a:cubicBezTo>
                  <a:lnTo>
                    <a:pt x="0" y="18264"/>
                  </a:lnTo>
                  <a:cubicBezTo>
                    <a:pt x="0" y="8177"/>
                    <a:pt x="8177" y="0"/>
                    <a:pt x="18264" y="0"/>
                  </a:cubicBezTo>
                  <a:close/>
                </a:path>
              </a:pathLst>
            </a:custGeom>
            <a:solidFill>
              <a:srgbClr val="EECACA"/>
            </a:solidFill>
          </p:spPr>
        </p:sp>
        <p:sp>
          <p:nvSpPr>
            <p:cNvPr name="TextBox 13" id="13"/>
            <p:cNvSpPr txBox="true"/>
            <p:nvPr/>
          </p:nvSpPr>
          <p:spPr>
            <a:xfrm>
              <a:off x="0" y="-38100"/>
              <a:ext cx="2232777" cy="1009713"/>
            </a:xfrm>
            <a:prstGeom prst="rect">
              <a:avLst/>
            </a:prstGeom>
          </p:spPr>
          <p:txBody>
            <a:bodyPr anchor="ctr" rtlCol="false" tIns="50800" lIns="50800" bIns="50800" rIns="50800"/>
            <a:lstStyle/>
            <a:p>
              <a:pPr algn="ctr">
                <a:lnSpc>
                  <a:spcPts val="2940"/>
                </a:lnSpc>
              </a:pPr>
            </a:p>
          </p:txBody>
        </p:sp>
      </p:grpSp>
      <p:sp>
        <p:nvSpPr>
          <p:cNvPr name="Freeform 14" id="14"/>
          <p:cNvSpPr/>
          <p:nvPr/>
        </p:nvSpPr>
        <p:spPr>
          <a:xfrm flipH="false" flipV="false" rot="0">
            <a:off x="9529920" y="8163714"/>
            <a:ext cx="557224" cy="263415"/>
          </a:xfrm>
          <a:custGeom>
            <a:avLst/>
            <a:gdLst/>
            <a:ahLst/>
            <a:cxnLst/>
            <a:rect r="r" b="b" t="t" l="l"/>
            <a:pathLst>
              <a:path h="263415" w="557224">
                <a:moveTo>
                  <a:pt x="0" y="0"/>
                </a:moveTo>
                <a:lnTo>
                  <a:pt x="557224" y="0"/>
                </a:lnTo>
                <a:lnTo>
                  <a:pt x="557224" y="263415"/>
                </a:lnTo>
                <a:lnTo>
                  <a:pt x="0" y="2634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1783539">
            <a:off x="12903054" y="3258861"/>
            <a:ext cx="4262034" cy="4114800"/>
          </a:xfrm>
          <a:custGeom>
            <a:avLst/>
            <a:gdLst/>
            <a:ahLst/>
            <a:cxnLst/>
            <a:rect r="r" b="b" t="t" l="l"/>
            <a:pathLst>
              <a:path h="4114800" w="4262034">
                <a:moveTo>
                  <a:pt x="0" y="0"/>
                </a:moveTo>
                <a:lnTo>
                  <a:pt x="4262034" y="0"/>
                </a:lnTo>
                <a:lnTo>
                  <a:pt x="426203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6" id="16"/>
          <p:cNvSpPr txBox="true"/>
          <p:nvPr/>
        </p:nvSpPr>
        <p:spPr>
          <a:xfrm rot="0">
            <a:off x="2651382" y="4323633"/>
            <a:ext cx="7797705" cy="2735011"/>
          </a:xfrm>
          <a:prstGeom prst="rect">
            <a:avLst/>
          </a:prstGeom>
        </p:spPr>
        <p:txBody>
          <a:bodyPr anchor="t" rtlCol="false" tIns="0" lIns="0" bIns="0" rIns="0">
            <a:spAutoFit/>
          </a:bodyPr>
          <a:lstStyle/>
          <a:p>
            <a:pPr algn="just">
              <a:lnSpc>
                <a:spcPts val="3601"/>
              </a:lnSpc>
            </a:pPr>
            <a:r>
              <a:rPr lang="en-US" sz="2572">
                <a:solidFill>
                  <a:srgbClr val="534569"/>
                </a:solidFill>
                <a:latin typeface="Alice Bold"/>
                <a:ea typeface="Alice Bold"/>
                <a:cs typeface="Alice Bold"/>
                <a:sym typeface="Alice Bold"/>
              </a:rPr>
              <a:t>Our dataset contained several categorical attributes that needed to be transformed into numerical values before applying clustering. To achieve this, we used ordered encoding for features such as Age, RestingBP, Cholesterol, MaxHR, and Oldpeak.</a:t>
            </a:r>
          </a:p>
          <a:p>
            <a:pPr algn="just">
              <a:lnSpc>
                <a:spcPts val="3601"/>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CF7F5"/>
        </a:solidFill>
      </p:bgPr>
    </p:bg>
    <p:spTree>
      <p:nvGrpSpPr>
        <p:cNvPr id="1" name=""/>
        <p:cNvGrpSpPr/>
        <p:nvPr/>
      </p:nvGrpSpPr>
      <p:grpSpPr>
        <a:xfrm>
          <a:off x="0" y="0"/>
          <a:ext cx="0" cy="0"/>
          <a:chOff x="0" y="0"/>
          <a:chExt cx="0" cy="0"/>
        </a:xfrm>
      </p:grpSpPr>
      <p:sp>
        <p:nvSpPr>
          <p:cNvPr name="Freeform 2" id="2"/>
          <p:cNvSpPr/>
          <p:nvPr/>
        </p:nvSpPr>
        <p:spPr>
          <a:xfrm flipH="false" flipV="false" rot="0">
            <a:off x="8291935" y="-3384213"/>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35778" y="-3384213"/>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291935" y="5143500"/>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35778" y="5143500"/>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6622840" y="-52947"/>
            <a:ext cx="2864146" cy="10995720"/>
            <a:chOff x="0" y="0"/>
            <a:chExt cx="754343" cy="2895992"/>
          </a:xfrm>
        </p:grpSpPr>
        <p:sp>
          <p:nvSpPr>
            <p:cNvPr name="Freeform 7" id="7"/>
            <p:cNvSpPr/>
            <p:nvPr/>
          </p:nvSpPr>
          <p:spPr>
            <a:xfrm flipH="false" flipV="false" rot="0">
              <a:off x="0" y="0"/>
              <a:ext cx="754343" cy="2895992"/>
            </a:xfrm>
            <a:custGeom>
              <a:avLst/>
              <a:gdLst/>
              <a:ahLst/>
              <a:cxnLst/>
              <a:rect r="r" b="b" t="t" l="l"/>
              <a:pathLst>
                <a:path h="2895992" w="754343">
                  <a:moveTo>
                    <a:pt x="0" y="0"/>
                  </a:moveTo>
                  <a:lnTo>
                    <a:pt x="754343" y="0"/>
                  </a:lnTo>
                  <a:lnTo>
                    <a:pt x="754343" y="2895992"/>
                  </a:lnTo>
                  <a:lnTo>
                    <a:pt x="0" y="2895992"/>
                  </a:lnTo>
                  <a:close/>
                </a:path>
              </a:pathLst>
            </a:custGeom>
            <a:solidFill>
              <a:srgbClr val="534569"/>
            </a:solidFill>
          </p:spPr>
        </p:sp>
        <p:sp>
          <p:nvSpPr>
            <p:cNvPr name="TextBox 8" id="8"/>
            <p:cNvSpPr txBox="true"/>
            <p:nvPr/>
          </p:nvSpPr>
          <p:spPr>
            <a:xfrm>
              <a:off x="0" y="-38100"/>
              <a:ext cx="754343" cy="2934092"/>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5400000">
            <a:off x="17226417" y="1260159"/>
            <a:ext cx="487450" cy="281835"/>
          </a:xfrm>
          <a:custGeom>
            <a:avLst/>
            <a:gdLst/>
            <a:ahLst/>
            <a:cxnLst/>
            <a:rect r="r" b="b" t="t" l="l"/>
            <a:pathLst>
              <a:path h="281835" w="487450">
                <a:moveTo>
                  <a:pt x="0" y="0"/>
                </a:moveTo>
                <a:lnTo>
                  <a:pt x="487451" y="0"/>
                </a:lnTo>
                <a:lnTo>
                  <a:pt x="487451" y="281835"/>
                </a:lnTo>
                <a:lnTo>
                  <a:pt x="0" y="2818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7200235" y="4522393"/>
            <a:ext cx="7816203" cy="3492185"/>
            <a:chOff x="0" y="0"/>
            <a:chExt cx="2058589" cy="919753"/>
          </a:xfrm>
        </p:grpSpPr>
        <p:sp>
          <p:nvSpPr>
            <p:cNvPr name="Freeform 11" id="11"/>
            <p:cNvSpPr/>
            <p:nvPr/>
          </p:nvSpPr>
          <p:spPr>
            <a:xfrm flipH="false" flipV="false" rot="0">
              <a:off x="0" y="0"/>
              <a:ext cx="2058588" cy="919753"/>
            </a:xfrm>
            <a:custGeom>
              <a:avLst/>
              <a:gdLst/>
              <a:ahLst/>
              <a:cxnLst/>
              <a:rect r="r" b="b" t="t" l="l"/>
              <a:pathLst>
                <a:path h="919753" w="2058588">
                  <a:moveTo>
                    <a:pt x="19810" y="0"/>
                  </a:moveTo>
                  <a:lnTo>
                    <a:pt x="2038779" y="0"/>
                  </a:lnTo>
                  <a:cubicBezTo>
                    <a:pt x="2049719" y="0"/>
                    <a:pt x="2058588" y="8869"/>
                    <a:pt x="2058588" y="19810"/>
                  </a:cubicBezTo>
                  <a:lnTo>
                    <a:pt x="2058588" y="899943"/>
                  </a:lnTo>
                  <a:cubicBezTo>
                    <a:pt x="2058588" y="905197"/>
                    <a:pt x="2056501" y="910235"/>
                    <a:pt x="2052786" y="913950"/>
                  </a:cubicBezTo>
                  <a:cubicBezTo>
                    <a:pt x="2049071" y="917665"/>
                    <a:pt x="2044032" y="919753"/>
                    <a:pt x="2038779" y="919753"/>
                  </a:cubicBezTo>
                  <a:lnTo>
                    <a:pt x="19810" y="919753"/>
                  </a:lnTo>
                  <a:cubicBezTo>
                    <a:pt x="14556" y="919753"/>
                    <a:pt x="9517" y="917665"/>
                    <a:pt x="5802" y="913950"/>
                  </a:cubicBezTo>
                  <a:cubicBezTo>
                    <a:pt x="2087" y="910235"/>
                    <a:pt x="0" y="905197"/>
                    <a:pt x="0" y="899943"/>
                  </a:cubicBezTo>
                  <a:lnTo>
                    <a:pt x="0" y="19810"/>
                  </a:lnTo>
                  <a:cubicBezTo>
                    <a:pt x="0" y="14556"/>
                    <a:pt x="2087" y="9517"/>
                    <a:pt x="5802" y="5802"/>
                  </a:cubicBezTo>
                  <a:cubicBezTo>
                    <a:pt x="9517" y="2087"/>
                    <a:pt x="14556" y="0"/>
                    <a:pt x="19810" y="0"/>
                  </a:cubicBezTo>
                  <a:close/>
                </a:path>
              </a:pathLst>
            </a:custGeom>
            <a:solidFill>
              <a:srgbClr val="EECACA"/>
            </a:solidFill>
          </p:spPr>
        </p:sp>
        <p:sp>
          <p:nvSpPr>
            <p:cNvPr name="TextBox 12" id="12"/>
            <p:cNvSpPr txBox="true"/>
            <p:nvPr/>
          </p:nvSpPr>
          <p:spPr>
            <a:xfrm>
              <a:off x="0" y="-38100"/>
              <a:ext cx="2058589" cy="957853"/>
            </a:xfrm>
            <a:prstGeom prst="rect">
              <a:avLst/>
            </a:prstGeom>
          </p:spPr>
          <p:txBody>
            <a:bodyPr anchor="ctr" rtlCol="false" tIns="50800" lIns="50800" bIns="50800" rIns="50800"/>
            <a:lstStyle/>
            <a:p>
              <a:pPr algn="ctr">
                <a:lnSpc>
                  <a:spcPts val="2940"/>
                </a:lnSpc>
              </a:pPr>
            </a:p>
          </p:txBody>
        </p:sp>
      </p:grpSp>
      <p:sp>
        <p:nvSpPr>
          <p:cNvPr name="TextBox 13" id="13"/>
          <p:cNvSpPr txBox="true"/>
          <p:nvPr/>
        </p:nvSpPr>
        <p:spPr>
          <a:xfrm rot="0">
            <a:off x="6901139" y="1444218"/>
            <a:ext cx="8115300" cy="3173425"/>
          </a:xfrm>
          <a:prstGeom prst="rect">
            <a:avLst/>
          </a:prstGeom>
        </p:spPr>
        <p:txBody>
          <a:bodyPr anchor="t" rtlCol="false" tIns="0" lIns="0" bIns="0" rIns="0">
            <a:spAutoFit/>
          </a:bodyPr>
          <a:lstStyle/>
          <a:p>
            <a:pPr algn="r">
              <a:lnSpc>
                <a:spcPts val="8381"/>
              </a:lnSpc>
            </a:pPr>
            <a:r>
              <a:rPr lang="en-US" b="true" sz="6870" spc="-261">
                <a:solidFill>
                  <a:srgbClr val="DC786D"/>
                </a:solidFill>
                <a:latin typeface="Cosmic Octo Medium"/>
                <a:ea typeface="Cosmic Octo Medium"/>
                <a:cs typeface="Cosmic Octo Medium"/>
                <a:sym typeface="Cosmic Octo Medium"/>
              </a:rPr>
              <a:t>Clustering M</a:t>
            </a:r>
            <a:r>
              <a:rPr lang="en-US" b="true" sz="6870" spc="-261">
                <a:solidFill>
                  <a:srgbClr val="DC786D"/>
                </a:solidFill>
                <a:latin typeface="Cosmic Octo Medium"/>
                <a:ea typeface="Cosmic Octo Medium"/>
                <a:cs typeface="Cosmic Octo Medium"/>
                <a:sym typeface="Cosmic Octo Medium"/>
              </a:rPr>
              <a:t>ethods Used:</a:t>
            </a:r>
          </a:p>
          <a:p>
            <a:pPr algn="r">
              <a:lnSpc>
                <a:spcPts val="8381"/>
              </a:lnSpc>
            </a:pPr>
          </a:p>
        </p:txBody>
      </p:sp>
      <p:sp>
        <p:nvSpPr>
          <p:cNvPr name="TextBox 14" id="14"/>
          <p:cNvSpPr txBox="true"/>
          <p:nvPr/>
        </p:nvSpPr>
        <p:spPr>
          <a:xfrm rot="0">
            <a:off x="7585403" y="4570018"/>
            <a:ext cx="7045868" cy="3115328"/>
          </a:xfrm>
          <a:prstGeom prst="rect">
            <a:avLst/>
          </a:prstGeom>
        </p:spPr>
        <p:txBody>
          <a:bodyPr anchor="t" rtlCol="false" tIns="0" lIns="0" bIns="0" rIns="0">
            <a:spAutoFit/>
          </a:bodyPr>
          <a:lstStyle/>
          <a:p>
            <a:pPr algn="just">
              <a:lnSpc>
                <a:spcPts val="3113"/>
              </a:lnSpc>
            </a:pPr>
          </a:p>
          <a:p>
            <a:pPr algn="just">
              <a:lnSpc>
                <a:spcPts val="3113"/>
              </a:lnSpc>
              <a:spcBef>
                <a:spcPct val="0"/>
              </a:spcBef>
            </a:pPr>
            <a:r>
              <a:rPr lang="en-US" sz="2224">
                <a:solidFill>
                  <a:srgbClr val="534569"/>
                </a:solidFill>
                <a:latin typeface="Alice Bold"/>
                <a:ea typeface="Alice Bold"/>
                <a:cs typeface="Alice Bold"/>
                <a:sym typeface="Alice Bold"/>
              </a:rPr>
              <a:t>Partitioning </a:t>
            </a:r>
            <a:r>
              <a:rPr lang="en-US" sz="2224">
                <a:solidFill>
                  <a:srgbClr val="534569"/>
                </a:solidFill>
                <a:latin typeface="Alice Bold"/>
                <a:ea typeface="Alice Bold"/>
                <a:cs typeface="Alice Bold"/>
                <a:sym typeface="Alice Bold"/>
              </a:rPr>
              <a:t>approach: K-means</a:t>
            </a:r>
          </a:p>
          <a:p>
            <a:pPr algn="just">
              <a:lnSpc>
                <a:spcPts val="3113"/>
              </a:lnSpc>
              <a:spcBef>
                <a:spcPct val="0"/>
              </a:spcBef>
            </a:pPr>
          </a:p>
          <a:p>
            <a:pPr algn="just">
              <a:lnSpc>
                <a:spcPts val="3113"/>
              </a:lnSpc>
              <a:spcBef>
                <a:spcPct val="0"/>
              </a:spcBef>
            </a:pPr>
            <a:r>
              <a:rPr lang="en-US" sz="2224">
                <a:solidFill>
                  <a:srgbClr val="534569"/>
                </a:solidFill>
                <a:latin typeface="Alice Bold"/>
                <a:ea typeface="Alice Bold"/>
                <a:cs typeface="Alice Bold"/>
                <a:sym typeface="Alice Bold"/>
              </a:rPr>
              <a:t>We use K-means because it is simple, fast, and effective for splitting the data into clear groups. It also handles larger datasets efficiently and is easier to apply and understand compared to other clustering methods.</a:t>
            </a:r>
          </a:p>
          <a:p>
            <a:pPr algn="just">
              <a:lnSpc>
                <a:spcPts val="3113"/>
              </a:lnSpc>
              <a:spcBef>
                <a:spcPct val="0"/>
              </a:spcBef>
            </a:pPr>
          </a:p>
        </p:txBody>
      </p:sp>
      <p:sp>
        <p:nvSpPr>
          <p:cNvPr name="Freeform 15" id="15"/>
          <p:cNvSpPr/>
          <p:nvPr/>
        </p:nvSpPr>
        <p:spPr>
          <a:xfrm flipH="false" flipV="false" rot="-731022">
            <a:off x="2142324" y="759374"/>
            <a:ext cx="4354908" cy="2288306"/>
          </a:xfrm>
          <a:custGeom>
            <a:avLst/>
            <a:gdLst/>
            <a:ahLst/>
            <a:cxnLst/>
            <a:rect r="r" b="b" t="t" l="l"/>
            <a:pathLst>
              <a:path h="2288306" w="4354908">
                <a:moveTo>
                  <a:pt x="0" y="0"/>
                </a:moveTo>
                <a:lnTo>
                  <a:pt x="4354908" y="0"/>
                </a:lnTo>
                <a:lnTo>
                  <a:pt x="4354908" y="2288306"/>
                </a:lnTo>
                <a:lnTo>
                  <a:pt x="0" y="22883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true" flipV="false" rot="-129558">
            <a:off x="1253195" y="5244503"/>
            <a:ext cx="2802082" cy="2802082"/>
          </a:xfrm>
          <a:custGeom>
            <a:avLst/>
            <a:gdLst/>
            <a:ahLst/>
            <a:cxnLst/>
            <a:rect r="r" b="b" t="t" l="l"/>
            <a:pathLst>
              <a:path h="2802082" w="2802082">
                <a:moveTo>
                  <a:pt x="2802083" y="0"/>
                </a:moveTo>
                <a:lnTo>
                  <a:pt x="0" y="0"/>
                </a:lnTo>
                <a:lnTo>
                  <a:pt x="0" y="2802082"/>
                </a:lnTo>
                <a:lnTo>
                  <a:pt x="2802083" y="2802082"/>
                </a:lnTo>
                <a:lnTo>
                  <a:pt x="2802083"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CF7F5"/>
        </a:solidFill>
      </p:bgPr>
    </p:bg>
    <p:spTree>
      <p:nvGrpSpPr>
        <p:cNvPr id="1" name=""/>
        <p:cNvGrpSpPr/>
        <p:nvPr/>
      </p:nvGrpSpPr>
      <p:grpSpPr>
        <a:xfrm>
          <a:off x="0" y="0"/>
          <a:ext cx="0" cy="0"/>
          <a:chOff x="0" y="0"/>
          <a:chExt cx="0" cy="0"/>
        </a:xfrm>
      </p:grpSpPr>
      <p:sp>
        <p:nvSpPr>
          <p:cNvPr name="Freeform 2" id="2"/>
          <p:cNvSpPr/>
          <p:nvPr/>
        </p:nvSpPr>
        <p:spPr>
          <a:xfrm flipH="false" flipV="false" rot="0">
            <a:off x="9932654" y="-3082800"/>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04941" y="-3082800"/>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932654" y="5444913"/>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04941" y="5444913"/>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216662" y="-181598"/>
            <a:ext cx="2864146" cy="10995720"/>
            <a:chOff x="0" y="0"/>
            <a:chExt cx="754343" cy="2895992"/>
          </a:xfrm>
        </p:grpSpPr>
        <p:sp>
          <p:nvSpPr>
            <p:cNvPr name="Freeform 7" id="7"/>
            <p:cNvSpPr/>
            <p:nvPr/>
          </p:nvSpPr>
          <p:spPr>
            <a:xfrm flipH="false" flipV="false" rot="0">
              <a:off x="0" y="0"/>
              <a:ext cx="754343" cy="2895992"/>
            </a:xfrm>
            <a:custGeom>
              <a:avLst/>
              <a:gdLst/>
              <a:ahLst/>
              <a:cxnLst/>
              <a:rect r="r" b="b" t="t" l="l"/>
              <a:pathLst>
                <a:path h="2895992" w="754343">
                  <a:moveTo>
                    <a:pt x="0" y="0"/>
                  </a:moveTo>
                  <a:lnTo>
                    <a:pt x="754343" y="0"/>
                  </a:lnTo>
                  <a:lnTo>
                    <a:pt x="754343" y="2895992"/>
                  </a:lnTo>
                  <a:lnTo>
                    <a:pt x="0" y="2895992"/>
                  </a:lnTo>
                  <a:close/>
                </a:path>
              </a:pathLst>
            </a:custGeom>
            <a:solidFill>
              <a:srgbClr val="534569"/>
            </a:solidFill>
          </p:spPr>
        </p:sp>
        <p:sp>
          <p:nvSpPr>
            <p:cNvPr name="TextBox 8" id="8"/>
            <p:cNvSpPr txBox="true"/>
            <p:nvPr/>
          </p:nvSpPr>
          <p:spPr>
            <a:xfrm>
              <a:off x="0" y="-38100"/>
              <a:ext cx="754343" cy="2934092"/>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5400000">
            <a:off x="585902" y="1131508"/>
            <a:ext cx="487450" cy="281835"/>
          </a:xfrm>
          <a:custGeom>
            <a:avLst/>
            <a:gdLst/>
            <a:ahLst/>
            <a:cxnLst/>
            <a:rect r="r" b="b" t="t" l="l"/>
            <a:pathLst>
              <a:path h="281835" w="487450">
                <a:moveTo>
                  <a:pt x="0" y="0"/>
                </a:moveTo>
                <a:lnTo>
                  <a:pt x="487451" y="0"/>
                </a:lnTo>
                <a:lnTo>
                  <a:pt x="487451" y="281835"/>
                </a:lnTo>
                <a:lnTo>
                  <a:pt x="0" y="2818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2137860" y="3053298"/>
            <a:ext cx="7633845" cy="5225897"/>
            <a:chOff x="0" y="0"/>
            <a:chExt cx="2010560" cy="1376368"/>
          </a:xfrm>
        </p:grpSpPr>
        <p:sp>
          <p:nvSpPr>
            <p:cNvPr name="Freeform 11" id="11"/>
            <p:cNvSpPr/>
            <p:nvPr/>
          </p:nvSpPr>
          <p:spPr>
            <a:xfrm flipH="false" flipV="false" rot="0">
              <a:off x="0" y="0"/>
              <a:ext cx="2010560" cy="1376368"/>
            </a:xfrm>
            <a:custGeom>
              <a:avLst/>
              <a:gdLst/>
              <a:ahLst/>
              <a:cxnLst/>
              <a:rect r="r" b="b" t="t" l="l"/>
              <a:pathLst>
                <a:path h="1376368" w="2010560">
                  <a:moveTo>
                    <a:pt x="20283" y="0"/>
                  </a:moveTo>
                  <a:lnTo>
                    <a:pt x="1990277" y="0"/>
                  </a:lnTo>
                  <a:cubicBezTo>
                    <a:pt x="2001479" y="0"/>
                    <a:pt x="2010560" y="9081"/>
                    <a:pt x="2010560" y="20283"/>
                  </a:cubicBezTo>
                  <a:lnTo>
                    <a:pt x="2010560" y="1356085"/>
                  </a:lnTo>
                  <a:cubicBezTo>
                    <a:pt x="2010560" y="1361464"/>
                    <a:pt x="2008423" y="1366623"/>
                    <a:pt x="2004619" y="1370427"/>
                  </a:cubicBezTo>
                  <a:cubicBezTo>
                    <a:pt x="2000815" y="1374231"/>
                    <a:pt x="1995656" y="1376368"/>
                    <a:pt x="1990277" y="1376368"/>
                  </a:cubicBezTo>
                  <a:lnTo>
                    <a:pt x="20283" y="1376368"/>
                  </a:lnTo>
                  <a:cubicBezTo>
                    <a:pt x="14904" y="1376368"/>
                    <a:pt x="9745" y="1374231"/>
                    <a:pt x="5941" y="1370427"/>
                  </a:cubicBezTo>
                  <a:cubicBezTo>
                    <a:pt x="2137" y="1366623"/>
                    <a:pt x="0" y="1361464"/>
                    <a:pt x="0" y="1356085"/>
                  </a:cubicBezTo>
                  <a:lnTo>
                    <a:pt x="0" y="20283"/>
                  </a:lnTo>
                  <a:cubicBezTo>
                    <a:pt x="0" y="14904"/>
                    <a:pt x="2137" y="9745"/>
                    <a:pt x="5941" y="5941"/>
                  </a:cubicBezTo>
                  <a:cubicBezTo>
                    <a:pt x="9745" y="2137"/>
                    <a:pt x="14904" y="0"/>
                    <a:pt x="20283" y="0"/>
                  </a:cubicBezTo>
                  <a:close/>
                </a:path>
              </a:pathLst>
            </a:custGeom>
            <a:solidFill>
              <a:srgbClr val="EECACA"/>
            </a:solidFill>
          </p:spPr>
        </p:sp>
        <p:sp>
          <p:nvSpPr>
            <p:cNvPr name="TextBox 12" id="12"/>
            <p:cNvSpPr txBox="true"/>
            <p:nvPr/>
          </p:nvSpPr>
          <p:spPr>
            <a:xfrm>
              <a:off x="0" y="-38100"/>
              <a:ext cx="2010560" cy="1414468"/>
            </a:xfrm>
            <a:prstGeom prst="rect">
              <a:avLst/>
            </a:prstGeom>
          </p:spPr>
          <p:txBody>
            <a:bodyPr anchor="ctr" rtlCol="false" tIns="50800" lIns="50800" bIns="50800" rIns="50800"/>
            <a:lstStyle/>
            <a:p>
              <a:pPr algn="ctr">
                <a:lnSpc>
                  <a:spcPts val="2940"/>
                </a:lnSpc>
              </a:pPr>
            </a:p>
          </p:txBody>
        </p:sp>
      </p:grpSp>
      <p:grpSp>
        <p:nvGrpSpPr>
          <p:cNvPr name="Group 13" id="13"/>
          <p:cNvGrpSpPr/>
          <p:nvPr/>
        </p:nvGrpSpPr>
        <p:grpSpPr>
          <a:xfrm rot="0">
            <a:off x="10379588" y="3053298"/>
            <a:ext cx="7633845" cy="5225897"/>
            <a:chOff x="0" y="0"/>
            <a:chExt cx="2010560" cy="1376368"/>
          </a:xfrm>
        </p:grpSpPr>
        <p:sp>
          <p:nvSpPr>
            <p:cNvPr name="Freeform 14" id="14"/>
            <p:cNvSpPr/>
            <p:nvPr/>
          </p:nvSpPr>
          <p:spPr>
            <a:xfrm flipH="false" flipV="false" rot="0">
              <a:off x="0" y="0"/>
              <a:ext cx="2010560" cy="1376368"/>
            </a:xfrm>
            <a:custGeom>
              <a:avLst/>
              <a:gdLst/>
              <a:ahLst/>
              <a:cxnLst/>
              <a:rect r="r" b="b" t="t" l="l"/>
              <a:pathLst>
                <a:path h="1376368" w="2010560">
                  <a:moveTo>
                    <a:pt x="20283" y="0"/>
                  </a:moveTo>
                  <a:lnTo>
                    <a:pt x="1990277" y="0"/>
                  </a:lnTo>
                  <a:cubicBezTo>
                    <a:pt x="2001479" y="0"/>
                    <a:pt x="2010560" y="9081"/>
                    <a:pt x="2010560" y="20283"/>
                  </a:cubicBezTo>
                  <a:lnTo>
                    <a:pt x="2010560" y="1356085"/>
                  </a:lnTo>
                  <a:cubicBezTo>
                    <a:pt x="2010560" y="1361464"/>
                    <a:pt x="2008423" y="1366623"/>
                    <a:pt x="2004619" y="1370427"/>
                  </a:cubicBezTo>
                  <a:cubicBezTo>
                    <a:pt x="2000815" y="1374231"/>
                    <a:pt x="1995656" y="1376368"/>
                    <a:pt x="1990277" y="1376368"/>
                  </a:cubicBezTo>
                  <a:lnTo>
                    <a:pt x="20283" y="1376368"/>
                  </a:lnTo>
                  <a:cubicBezTo>
                    <a:pt x="14904" y="1376368"/>
                    <a:pt x="9745" y="1374231"/>
                    <a:pt x="5941" y="1370427"/>
                  </a:cubicBezTo>
                  <a:cubicBezTo>
                    <a:pt x="2137" y="1366623"/>
                    <a:pt x="0" y="1361464"/>
                    <a:pt x="0" y="1356085"/>
                  </a:cubicBezTo>
                  <a:lnTo>
                    <a:pt x="0" y="20283"/>
                  </a:lnTo>
                  <a:cubicBezTo>
                    <a:pt x="0" y="14904"/>
                    <a:pt x="2137" y="9745"/>
                    <a:pt x="5941" y="5941"/>
                  </a:cubicBezTo>
                  <a:cubicBezTo>
                    <a:pt x="9745" y="2137"/>
                    <a:pt x="14904" y="0"/>
                    <a:pt x="20283" y="0"/>
                  </a:cubicBezTo>
                  <a:close/>
                </a:path>
              </a:pathLst>
            </a:custGeom>
            <a:solidFill>
              <a:srgbClr val="EECACA"/>
            </a:solidFill>
          </p:spPr>
        </p:sp>
        <p:sp>
          <p:nvSpPr>
            <p:cNvPr name="TextBox 15" id="15"/>
            <p:cNvSpPr txBox="true"/>
            <p:nvPr/>
          </p:nvSpPr>
          <p:spPr>
            <a:xfrm>
              <a:off x="0" y="-38100"/>
              <a:ext cx="2010560" cy="1414468"/>
            </a:xfrm>
            <a:prstGeom prst="rect">
              <a:avLst/>
            </a:prstGeom>
          </p:spPr>
          <p:txBody>
            <a:bodyPr anchor="ctr" rtlCol="false" tIns="50800" lIns="50800" bIns="50800" rIns="50800"/>
            <a:lstStyle/>
            <a:p>
              <a:pPr algn="ctr">
                <a:lnSpc>
                  <a:spcPts val="2940"/>
                </a:lnSpc>
              </a:pPr>
            </a:p>
          </p:txBody>
        </p:sp>
      </p:grpSp>
      <p:sp>
        <p:nvSpPr>
          <p:cNvPr name="Freeform 16" id="16"/>
          <p:cNvSpPr/>
          <p:nvPr/>
        </p:nvSpPr>
        <p:spPr>
          <a:xfrm flipH="false" flipV="false" rot="0">
            <a:off x="2302573" y="3262907"/>
            <a:ext cx="7304419" cy="4806680"/>
          </a:xfrm>
          <a:custGeom>
            <a:avLst/>
            <a:gdLst/>
            <a:ahLst/>
            <a:cxnLst/>
            <a:rect r="r" b="b" t="t" l="l"/>
            <a:pathLst>
              <a:path h="4806680" w="7304419">
                <a:moveTo>
                  <a:pt x="0" y="0"/>
                </a:moveTo>
                <a:lnTo>
                  <a:pt x="7304419" y="0"/>
                </a:lnTo>
                <a:lnTo>
                  <a:pt x="7304419" y="4806680"/>
                </a:lnTo>
                <a:lnTo>
                  <a:pt x="0" y="4806680"/>
                </a:lnTo>
                <a:lnTo>
                  <a:pt x="0" y="0"/>
                </a:lnTo>
                <a:close/>
              </a:path>
            </a:pathLst>
          </a:custGeom>
          <a:blipFill>
            <a:blip r:embed="rId6"/>
            <a:stretch>
              <a:fillRect l="-7353" t="0" r="-23928" b="0"/>
            </a:stretch>
          </a:blipFill>
        </p:spPr>
      </p:sp>
      <p:sp>
        <p:nvSpPr>
          <p:cNvPr name="Freeform 17" id="17"/>
          <p:cNvSpPr/>
          <p:nvPr/>
        </p:nvSpPr>
        <p:spPr>
          <a:xfrm flipH="false" flipV="false" rot="0">
            <a:off x="10656793" y="3262907"/>
            <a:ext cx="7079434" cy="4806680"/>
          </a:xfrm>
          <a:custGeom>
            <a:avLst/>
            <a:gdLst/>
            <a:ahLst/>
            <a:cxnLst/>
            <a:rect r="r" b="b" t="t" l="l"/>
            <a:pathLst>
              <a:path h="4806680" w="7079434">
                <a:moveTo>
                  <a:pt x="0" y="0"/>
                </a:moveTo>
                <a:lnTo>
                  <a:pt x="7079434" y="0"/>
                </a:lnTo>
                <a:lnTo>
                  <a:pt x="7079434" y="4806680"/>
                </a:lnTo>
                <a:lnTo>
                  <a:pt x="0" y="4806680"/>
                </a:lnTo>
                <a:lnTo>
                  <a:pt x="0" y="0"/>
                </a:lnTo>
                <a:close/>
              </a:path>
            </a:pathLst>
          </a:custGeom>
          <a:blipFill>
            <a:blip r:embed="rId7"/>
            <a:stretch>
              <a:fillRect l="0" t="-1316" r="-7516" b="-1316"/>
            </a:stretch>
          </a:blipFill>
        </p:spPr>
      </p:sp>
      <p:sp>
        <p:nvSpPr>
          <p:cNvPr name="TextBox 18" id="18"/>
          <p:cNvSpPr txBox="true"/>
          <p:nvPr/>
        </p:nvSpPr>
        <p:spPr>
          <a:xfrm rot="0">
            <a:off x="2950719" y="594989"/>
            <a:ext cx="13963870" cy="1823273"/>
          </a:xfrm>
          <a:prstGeom prst="rect">
            <a:avLst/>
          </a:prstGeom>
        </p:spPr>
        <p:txBody>
          <a:bodyPr anchor="t" rtlCol="false" tIns="0" lIns="0" bIns="0" rIns="0">
            <a:spAutoFit/>
          </a:bodyPr>
          <a:lstStyle/>
          <a:p>
            <a:pPr algn="r">
              <a:lnSpc>
                <a:spcPts val="7211"/>
              </a:lnSpc>
            </a:pPr>
            <a:r>
              <a:rPr lang="en-US" b="true" sz="5910" spc="-224">
                <a:solidFill>
                  <a:srgbClr val="DC786D"/>
                </a:solidFill>
                <a:latin typeface="Cosmic Octo Medium"/>
                <a:ea typeface="Cosmic Octo Medium"/>
                <a:cs typeface="Cosmic Octo Medium"/>
                <a:sym typeface="Cosmic Octo Medium"/>
              </a:rPr>
              <a:t>Optimal number of clusters</a:t>
            </a:r>
          </a:p>
          <a:p>
            <a:pPr algn="r">
              <a:lnSpc>
                <a:spcPts val="7211"/>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CF7F5"/>
        </a:solidFill>
      </p:bgPr>
    </p:bg>
    <p:spTree>
      <p:nvGrpSpPr>
        <p:cNvPr id="1" name=""/>
        <p:cNvGrpSpPr/>
        <p:nvPr/>
      </p:nvGrpSpPr>
      <p:grpSpPr>
        <a:xfrm>
          <a:off x="0" y="0"/>
          <a:ext cx="0" cy="0"/>
          <a:chOff x="0" y="0"/>
          <a:chExt cx="0" cy="0"/>
        </a:xfrm>
      </p:grpSpPr>
      <p:sp>
        <p:nvSpPr>
          <p:cNvPr name="Freeform 2" id="2"/>
          <p:cNvSpPr/>
          <p:nvPr/>
        </p:nvSpPr>
        <p:spPr>
          <a:xfrm flipH="false" flipV="false" rot="0">
            <a:off x="9760287" y="-3106505"/>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35778" y="-3384213"/>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698737" y="5375680"/>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35778" y="5143500"/>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5400000">
            <a:off x="17226417" y="1260159"/>
            <a:ext cx="487450" cy="281835"/>
          </a:xfrm>
          <a:custGeom>
            <a:avLst/>
            <a:gdLst/>
            <a:ahLst/>
            <a:cxnLst/>
            <a:rect r="r" b="b" t="t" l="l"/>
            <a:pathLst>
              <a:path h="281835" w="487450">
                <a:moveTo>
                  <a:pt x="0" y="0"/>
                </a:moveTo>
                <a:lnTo>
                  <a:pt x="487451" y="0"/>
                </a:lnTo>
                <a:lnTo>
                  <a:pt x="487451" y="281835"/>
                </a:lnTo>
                <a:lnTo>
                  <a:pt x="0" y="2818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210450" y="1644802"/>
            <a:ext cx="5854472" cy="4650413"/>
            <a:chOff x="0" y="0"/>
            <a:chExt cx="1541919" cy="1224800"/>
          </a:xfrm>
        </p:grpSpPr>
        <p:sp>
          <p:nvSpPr>
            <p:cNvPr name="Freeform 8" id="8"/>
            <p:cNvSpPr/>
            <p:nvPr/>
          </p:nvSpPr>
          <p:spPr>
            <a:xfrm flipH="false" flipV="false" rot="0">
              <a:off x="0" y="0"/>
              <a:ext cx="1541918" cy="1224800"/>
            </a:xfrm>
            <a:custGeom>
              <a:avLst/>
              <a:gdLst/>
              <a:ahLst/>
              <a:cxnLst/>
              <a:rect r="r" b="b" t="t" l="l"/>
              <a:pathLst>
                <a:path h="1224800" w="1541918">
                  <a:moveTo>
                    <a:pt x="26448" y="0"/>
                  </a:moveTo>
                  <a:lnTo>
                    <a:pt x="1515471" y="0"/>
                  </a:lnTo>
                  <a:cubicBezTo>
                    <a:pt x="1522485" y="0"/>
                    <a:pt x="1529212" y="2786"/>
                    <a:pt x="1534172" y="7746"/>
                  </a:cubicBezTo>
                  <a:cubicBezTo>
                    <a:pt x="1539132" y="12706"/>
                    <a:pt x="1541918" y="19433"/>
                    <a:pt x="1541918" y="26448"/>
                  </a:cubicBezTo>
                  <a:lnTo>
                    <a:pt x="1541918" y="1198352"/>
                  </a:lnTo>
                  <a:cubicBezTo>
                    <a:pt x="1541918" y="1205367"/>
                    <a:pt x="1539132" y="1212094"/>
                    <a:pt x="1534172" y="1217054"/>
                  </a:cubicBezTo>
                  <a:cubicBezTo>
                    <a:pt x="1529212" y="1222014"/>
                    <a:pt x="1522485" y="1224800"/>
                    <a:pt x="1515471" y="1224800"/>
                  </a:cubicBezTo>
                  <a:lnTo>
                    <a:pt x="26448" y="1224800"/>
                  </a:lnTo>
                  <a:cubicBezTo>
                    <a:pt x="19433" y="1224800"/>
                    <a:pt x="12706" y="1222014"/>
                    <a:pt x="7746" y="1217054"/>
                  </a:cubicBezTo>
                  <a:cubicBezTo>
                    <a:pt x="2786" y="1212094"/>
                    <a:pt x="0" y="1205367"/>
                    <a:pt x="0" y="1198352"/>
                  </a:cubicBezTo>
                  <a:lnTo>
                    <a:pt x="0" y="26448"/>
                  </a:lnTo>
                  <a:cubicBezTo>
                    <a:pt x="0" y="19433"/>
                    <a:pt x="2786" y="12706"/>
                    <a:pt x="7746" y="7746"/>
                  </a:cubicBezTo>
                  <a:cubicBezTo>
                    <a:pt x="12706" y="2786"/>
                    <a:pt x="19433" y="0"/>
                    <a:pt x="26448" y="0"/>
                  </a:cubicBezTo>
                  <a:close/>
                </a:path>
              </a:pathLst>
            </a:custGeom>
            <a:solidFill>
              <a:srgbClr val="EECACA"/>
            </a:solidFill>
          </p:spPr>
        </p:sp>
        <p:sp>
          <p:nvSpPr>
            <p:cNvPr name="TextBox 9" id="9"/>
            <p:cNvSpPr txBox="true"/>
            <p:nvPr/>
          </p:nvSpPr>
          <p:spPr>
            <a:xfrm>
              <a:off x="0" y="-38100"/>
              <a:ext cx="1541919" cy="1262900"/>
            </a:xfrm>
            <a:prstGeom prst="rect">
              <a:avLst/>
            </a:prstGeom>
          </p:spPr>
          <p:txBody>
            <a:bodyPr anchor="ctr" rtlCol="false" tIns="50800" lIns="50800" bIns="50800" rIns="50800"/>
            <a:lstStyle/>
            <a:p>
              <a:pPr algn="ctr">
                <a:lnSpc>
                  <a:spcPts val="2940"/>
                </a:lnSpc>
              </a:pPr>
            </a:p>
          </p:txBody>
        </p:sp>
      </p:grpSp>
      <p:sp>
        <p:nvSpPr>
          <p:cNvPr name="Freeform 10" id="10"/>
          <p:cNvSpPr/>
          <p:nvPr/>
        </p:nvSpPr>
        <p:spPr>
          <a:xfrm flipH="false" flipV="false" rot="0">
            <a:off x="10543649" y="7841114"/>
            <a:ext cx="557224" cy="263415"/>
          </a:xfrm>
          <a:custGeom>
            <a:avLst/>
            <a:gdLst/>
            <a:ahLst/>
            <a:cxnLst/>
            <a:rect r="r" b="b" t="t" l="l"/>
            <a:pathLst>
              <a:path h="263415" w="557224">
                <a:moveTo>
                  <a:pt x="0" y="0"/>
                </a:moveTo>
                <a:lnTo>
                  <a:pt x="557224" y="0"/>
                </a:lnTo>
                <a:lnTo>
                  <a:pt x="557224" y="263415"/>
                </a:lnTo>
                <a:lnTo>
                  <a:pt x="0" y="2634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4028078" y="333477"/>
            <a:ext cx="8115300" cy="2116150"/>
          </a:xfrm>
          <a:prstGeom prst="rect">
            <a:avLst/>
          </a:prstGeom>
        </p:spPr>
        <p:txBody>
          <a:bodyPr anchor="t" rtlCol="false" tIns="0" lIns="0" bIns="0" rIns="0">
            <a:spAutoFit/>
          </a:bodyPr>
          <a:lstStyle/>
          <a:p>
            <a:pPr algn="ctr">
              <a:lnSpc>
                <a:spcPts val="8381"/>
              </a:lnSpc>
            </a:pPr>
            <a:r>
              <a:rPr lang="en-US" b="true" sz="6870" spc="-261">
                <a:solidFill>
                  <a:srgbClr val="DC786D"/>
                </a:solidFill>
                <a:latin typeface="Cosmic Octo Medium"/>
                <a:ea typeface="Cosmic Octo Medium"/>
                <a:cs typeface="Cosmic Octo Medium"/>
                <a:sym typeface="Cosmic Octo Medium"/>
              </a:rPr>
              <a:t>results</a:t>
            </a:r>
          </a:p>
          <a:p>
            <a:pPr algn="ctr">
              <a:lnSpc>
                <a:spcPts val="8381"/>
              </a:lnSpc>
            </a:pPr>
          </a:p>
        </p:txBody>
      </p:sp>
      <p:grpSp>
        <p:nvGrpSpPr>
          <p:cNvPr name="Group 12" id="12"/>
          <p:cNvGrpSpPr/>
          <p:nvPr/>
        </p:nvGrpSpPr>
        <p:grpSpPr>
          <a:xfrm rot="0">
            <a:off x="713951" y="6792675"/>
            <a:ext cx="2423735" cy="786764"/>
            <a:chOff x="0" y="0"/>
            <a:chExt cx="638350" cy="207214"/>
          </a:xfrm>
        </p:grpSpPr>
        <p:sp>
          <p:nvSpPr>
            <p:cNvPr name="Freeform 13" id="13"/>
            <p:cNvSpPr/>
            <p:nvPr/>
          </p:nvSpPr>
          <p:spPr>
            <a:xfrm flipH="false" flipV="false" rot="0">
              <a:off x="0" y="0"/>
              <a:ext cx="638350" cy="207214"/>
            </a:xfrm>
            <a:custGeom>
              <a:avLst/>
              <a:gdLst/>
              <a:ahLst/>
              <a:cxnLst/>
              <a:rect r="r" b="b" t="t" l="l"/>
              <a:pathLst>
                <a:path h="207214" w="638350">
                  <a:moveTo>
                    <a:pt x="63884" y="0"/>
                  </a:moveTo>
                  <a:lnTo>
                    <a:pt x="574466" y="0"/>
                  </a:lnTo>
                  <a:cubicBezTo>
                    <a:pt x="609748" y="0"/>
                    <a:pt x="638350" y="28602"/>
                    <a:pt x="638350" y="63884"/>
                  </a:cubicBezTo>
                  <a:lnTo>
                    <a:pt x="638350" y="143329"/>
                  </a:lnTo>
                  <a:cubicBezTo>
                    <a:pt x="638350" y="178612"/>
                    <a:pt x="609748" y="207214"/>
                    <a:pt x="574466" y="207214"/>
                  </a:cubicBezTo>
                  <a:lnTo>
                    <a:pt x="63884" y="207214"/>
                  </a:lnTo>
                  <a:cubicBezTo>
                    <a:pt x="28602" y="207214"/>
                    <a:pt x="0" y="178612"/>
                    <a:pt x="0" y="143329"/>
                  </a:cubicBezTo>
                  <a:lnTo>
                    <a:pt x="0" y="63884"/>
                  </a:lnTo>
                  <a:cubicBezTo>
                    <a:pt x="0" y="28602"/>
                    <a:pt x="28602" y="0"/>
                    <a:pt x="63884" y="0"/>
                  </a:cubicBezTo>
                  <a:close/>
                </a:path>
              </a:pathLst>
            </a:custGeom>
            <a:solidFill>
              <a:srgbClr val="7867B4"/>
            </a:solidFill>
          </p:spPr>
        </p:sp>
        <p:sp>
          <p:nvSpPr>
            <p:cNvPr name="TextBox 14" id="14"/>
            <p:cNvSpPr txBox="true"/>
            <p:nvPr/>
          </p:nvSpPr>
          <p:spPr>
            <a:xfrm>
              <a:off x="0" y="-38100"/>
              <a:ext cx="638350" cy="245314"/>
            </a:xfrm>
            <a:prstGeom prst="rect">
              <a:avLst/>
            </a:prstGeom>
          </p:spPr>
          <p:txBody>
            <a:bodyPr anchor="ctr" rtlCol="false" tIns="50800" lIns="50800" bIns="50800" rIns="50800"/>
            <a:lstStyle/>
            <a:p>
              <a:pPr algn="ctr">
                <a:lnSpc>
                  <a:spcPts val="2940"/>
                </a:lnSpc>
              </a:pPr>
            </a:p>
          </p:txBody>
        </p:sp>
      </p:grpSp>
      <p:grpSp>
        <p:nvGrpSpPr>
          <p:cNvPr name="Group 15" id="15"/>
          <p:cNvGrpSpPr/>
          <p:nvPr/>
        </p:nvGrpSpPr>
        <p:grpSpPr>
          <a:xfrm rot="0">
            <a:off x="6288907" y="1644802"/>
            <a:ext cx="5854472" cy="4650413"/>
            <a:chOff x="0" y="0"/>
            <a:chExt cx="1541919" cy="1224800"/>
          </a:xfrm>
        </p:grpSpPr>
        <p:sp>
          <p:nvSpPr>
            <p:cNvPr name="Freeform 16" id="16"/>
            <p:cNvSpPr/>
            <p:nvPr/>
          </p:nvSpPr>
          <p:spPr>
            <a:xfrm flipH="false" flipV="false" rot="0">
              <a:off x="0" y="0"/>
              <a:ext cx="1541918" cy="1224800"/>
            </a:xfrm>
            <a:custGeom>
              <a:avLst/>
              <a:gdLst/>
              <a:ahLst/>
              <a:cxnLst/>
              <a:rect r="r" b="b" t="t" l="l"/>
              <a:pathLst>
                <a:path h="1224800" w="1541918">
                  <a:moveTo>
                    <a:pt x="26448" y="0"/>
                  </a:moveTo>
                  <a:lnTo>
                    <a:pt x="1515471" y="0"/>
                  </a:lnTo>
                  <a:cubicBezTo>
                    <a:pt x="1522485" y="0"/>
                    <a:pt x="1529212" y="2786"/>
                    <a:pt x="1534172" y="7746"/>
                  </a:cubicBezTo>
                  <a:cubicBezTo>
                    <a:pt x="1539132" y="12706"/>
                    <a:pt x="1541918" y="19433"/>
                    <a:pt x="1541918" y="26448"/>
                  </a:cubicBezTo>
                  <a:lnTo>
                    <a:pt x="1541918" y="1198352"/>
                  </a:lnTo>
                  <a:cubicBezTo>
                    <a:pt x="1541918" y="1205367"/>
                    <a:pt x="1539132" y="1212094"/>
                    <a:pt x="1534172" y="1217054"/>
                  </a:cubicBezTo>
                  <a:cubicBezTo>
                    <a:pt x="1529212" y="1222014"/>
                    <a:pt x="1522485" y="1224800"/>
                    <a:pt x="1515471" y="1224800"/>
                  </a:cubicBezTo>
                  <a:lnTo>
                    <a:pt x="26448" y="1224800"/>
                  </a:lnTo>
                  <a:cubicBezTo>
                    <a:pt x="19433" y="1224800"/>
                    <a:pt x="12706" y="1222014"/>
                    <a:pt x="7746" y="1217054"/>
                  </a:cubicBezTo>
                  <a:cubicBezTo>
                    <a:pt x="2786" y="1212094"/>
                    <a:pt x="0" y="1205367"/>
                    <a:pt x="0" y="1198352"/>
                  </a:cubicBezTo>
                  <a:lnTo>
                    <a:pt x="0" y="26448"/>
                  </a:lnTo>
                  <a:cubicBezTo>
                    <a:pt x="0" y="19433"/>
                    <a:pt x="2786" y="12706"/>
                    <a:pt x="7746" y="7746"/>
                  </a:cubicBezTo>
                  <a:cubicBezTo>
                    <a:pt x="12706" y="2786"/>
                    <a:pt x="19433" y="0"/>
                    <a:pt x="26448" y="0"/>
                  </a:cubicBezTo>
                  <a:close/>
                </a:path>
              </a:pathLst>
            </a:custGeom>
            <a:solidFill>
              <a:srgbClr val="EECACA"/>
            </a:solidFill>
          </p:spPr>
        </p:sp>
        <p:sp>
          <p:nvSpPr>
            <p:cNvPr name="TextBox 17" id="17"/>
            <p:cNvSpPr txBox="true"/>
            <p:nvPr/>
          </p:nvSpPr>
          <p:spPr>
            <a:xfrm>
              <a:off x="0" y="-38100"/>
              <a:ext cx="1541919" cy="1262900"/>
            </a:xfrm>
            <a:prstGeom prst="rect">
              <a:avLst/>
            </a:prstGeom>
          </p:spPr>
          <p:txBody>
            <a:bodyPr anchor="ctr" rtlCol="false" tIns="50800" lIns="50800" bIns="50800" rIns="50800"/>
            <a:lstStyle/>
            <a:p>
              <a:pPr algn="ctr">
                <a:lnSpc>
                  <a:spcPts val="2940"/>
                </a:lnSpc>
              </a:pPr>
            </a:p>
          </p:txBody>
        </p:sp>
      </p:grpSp>
      <p:grpSp>
        <p:nvGrpSpPr>
          <p:cNvPr name="Group 18" id="18"/>
          <p:cNvGrpSpPr/>
          <p:nvPr/>
        </p:nvGrpSpPr>
        <p:grpSpPr>
          <a:xfrm rot="0">
            <a:off x="12371978" y="1644802"/>
            <a:ext cx="5854472" cy="4650413"/>
            <a:chOff x="0" y="0"/>
            <a:chExt cx="1541919" cy="1224800"/>
          </a:xfrm>
        </p:grpSpPr>
        <p:sp>
          <p:nvSpPr>
            <p:cNvPr name="Freeform 19" id="19"/>
            <p:cNvSpPr/>
            <p:nvPr/>
          </p:nvSpPr>
          <p:spPr>
            <a:xfrm flipH="false" flipV="false" rot="0">
              <a:off x="0" y="0"/>
              <a:ext cx="1541918" cy="1224800"/>
            </a:xfrm>
            <a:custGeom>
              <a:avLst/>
              <a:gdLst/>
              <a:ahLst/>
              <a:cxnLst/>
              <a:rect r="r" b="b" t="t" l="l"/>
              <a:pathLst>
                <a:path h="1224800" w="1541918">
                  <a:moveTo>
                    <a:pt x="26448" y="0"/>
                  </a:moveTo>
                  <a:lnTo>
                    <a:pt x="1515471" y="0"/>
                  </a:lnTo>
                  <a:cubicBezTo>
                    <a:pt x="1522485" y="0"/>
                    <a:pt x="1529212" y="2786"/>
                    <a:pt x="1534172" y="7746"/>
                  </a:cubicBezTo>
                  <a:cubicBezTo>
                    <a:pt x="1539132" y="12706"/>
                    <a:pt x="1541918" y="19433"/>
                    <a:pt x="1541918" y="26448"/>
                  </a:cubicBezTo>
                  <a:lnTo>
                    <a:pt x="1541918" y="1198352"/>
                  </a:lnTo>
                  <a:cubicBezTo>
                    <a:pt x="1541918" y="1205367"/>
                    <a:pt x="1539132" y="1212094"/>
                    <a:pt x="1534172" y="1217054"/>
                  </a:cubicBezTo>
                  <a:cubicBezTo>
                    <a:pt x="1529212" y="1222014"/>
                    <a:pt x="1522485" y="1224800"/>
                    <a:pt x="1515471" y="1224800"/>
                  </a:cubicBezTo>
                  <a:lnTo>
                    <a:pt x="26448" y="1224800"/>
                  </a:lnTo>
                  <a:cubicBezTo>
                    <a:pt x="19433" y="1224800"/>
                    <a:pt x="12706" y="1222014"/>
                    <a:pt x="7746" y="1217054"/>
                  </a:cubicBezTo>
                  <a:cubicBezTo>
                    <a:pt x="2786" y="1212094"/>
                    <a:pt x="0" y="1205367"/>
                    <a:pt x="0" y="1198352"/>
                  </a:cubicBezTo>
                  <a:lnTo>
                    <a:pt x="0" y="26448"/>
                  </a:lnTo>
                  <a:cubicBezTo>
                    <a:pt x="0" y="19433"/>
                    <a:pt x="2786" y="12706"/>
                    <a:pt x="7746" y="7746"/>
                  </a:cubicBezTo>
                  <a:cubicBezTo>
                    <a:pt x="12706" y="2786"/>
                    <a:pt x="19433" y="0"/>
                    <a:pt x="26448" y="0"/>
                  </a:cubicBezTo>
                  <a:close/>
                </a:path>
              </a:pathLst>
            </a:custGeom>
            <a:solidFill>
              <a:srgbClr val="EECACA"/>
            </a:solidFill>
          </p:spPr>
        </p:sp>
        <p:sp>
          <p:nvSpPr>
            <p:cNvPr name="TextBox 20" id="20"/>
            <p:cNvSpPr txBox="true"/>
            <p:nvPr/>
          </p:nvSpPr>
          <p:spPr>
            <a:xfrm>
              <a:off x="0" y="-38100"/>
              <a:ext cx="1541919" cy="1262900"/>
            </a:xfrm>
            <a:prstGeom prst="rect">
              <a:avLst/>
            </a:prstGeom>
          </p:spPr>
          <p:txBody>
            <a:bodyPr anchor="ctr" rtlCol="false" tIns="50800" lIns="50800" bIns="50800" rIns="50800"/>
            <a:lstStyle/>
            <a:p>
              <a:pPr algn="ctr">
                <a:lnSpc>
                  <a:spcPts val="2940"/>
                </a:lnSpc>
              </a:pPr>
            </a:p>
          </p:txBody>
        </p:sp>
      </p:grpSp>
      <p:sp>
        <p:nvSpPr>
          <p:cNvPr name="Freeform 21" id="21"/>
          <p:cNvSpPr/>
          <p:nvPr/>
        </p:nvSpPr>
        <p:spPr>
          <a:xfrm flipH="false" flipV="false" rot="0">
            <a:off x="327756" y="1964424"/>
            <a:ext cx="5619861" cy="4009357"/>
          </a:xfrm>
          <a:custGeom>
            <a:avLst/>
            <a:gdLst/>
            <a:ahLst/>
            <a:cxnLst/>
            <a:rect r="r" b="b" t="t" l="l"/>
            <a:pathLst>
              <a:path h="4009357" w="5619861">
                <a:moveTo>
                  <a:pt x="0" y="0"/>
                </a:moveTo>
                <a:lnTo>
                  <a:pt x="5619861" y="0"/>
                </a:lnTo>
                <a:lnTo>
                  <a:pt x="5619861" y="4009357"/>
                </a:lnTo>
                <a:lnTo>
                  <a:pt x="0" y="4009357"/>
                </a:lnTo>
                <a:lnTo>
                  <a:pt x="0" y="0"/>
                </a:lnTo>
                <a:close/>
              </a:path>
            </a:pathLst>
          </a:custGeom>
          <a:blipFill>
            <a:blip r:embed="rId8"/>
            <a:stretch>
              <a:fillRect l="-13646" t="-2773" r="-24533" b="0"/>
            </a:stretch>
          </a:blipFill>
        </p:spPr>
      </p:sp>
      <p:sp>
        <p:nvSpPr>
          <p:cNvPr name="Freeform 22" id="22"/>
          <p:cNvSpPr/>
          <p:nvPr/>
        </p:nvSpPr>
        <p:spPr>
          <a:xfrm flipH="false" flipV="false" rot="0">
            <a:off x="6469072" y="2036476"/>
            <a:ext cx="5498758" cy="3865252"/>
          </a:xfrm>
          <a:custGeom>
            <a:avLst/>
            <a:gdLst/>
            <a:ahLst/>
            <a:cxnLst/>
            <a:rect r="r" b="b" t="t" l="l"/>
            <a:pathLst>
              <a:path h="3865252" w="5498758">
                <a:moveTo>
                  <a:pt x="0" y="0"/>
                </a:moveTo>
                <a:lnTo>
                  <a:pt x="5498757" y="0"/>
                </a:lnTo>
                <a:lnTo>
                  <a:pt x="5498757" y="3865252"/>
                </a:lnTo>
                <a:lnTo>
                  <a:pt x="0" y="3865252"/>
                </a:lnTo>
                <a:lnTo>
                  <a:pt x="0" y="0"/>
                </a:lnTo>
                <a:close/>
              </a:path>
            </a:pathLst>
          </a:custGeom>
          <a:blipFill>
            <a:blip r:embed="rId9"/>
            <a:stretch>
              <a:fillRect l="-5935" t="-1866" r="-25752" b="0"/>
            </a:stretch>
          </a:blipFill>
        </p:spPr>
      </p:sp>
      <p:sp>
        <p:nvSpPr>
          <p:cNvPr name="Freeform 23" id="23"/>
          <p:cNvSpPr/>
          <p:nvPr/>
        </p:nvSpPr>
        <p:spPr>
          <a:xfrm flipH="false" flipV="false" rot="0">
            <a:off x="12573594" y="2036476"/>
            <a:ext cx="5451241" cy="4009357"/>
          </a:xfrm>
          <a:custGeom>
            <a:avLst/>
            <a:gdLst/>
            <a:ahLst/>
            <a:cxnLst/>
            <a:rect r="r" b="b" t="t" l="l"/>
            <a:pathLst>
              <a:path h="4009357" w="5451241">
                <a:moveTo>
                  <a:pt x="0" y="0"/>
                </a:moveTo>
                <a:lnTo>
                  <a:pt x="5451241" y="0"/>
                </a:lnTo>
                <a:lnTo>
                  <a:pt x="5451241" y="4009357"/>
                </a:lnTo>
                <a:lnTo>
                  <a:pt x="0" y="4009357"/>
                </a:lnTo>
                <a:lnTo>
                  <a:pt x="0" y="0"/>
                </a:lnTo>
                <a:close/>
              </a:path>
            </a:pathLst>
          </a:custGeom>
          <a:blipFill>
            <a:blip r:embed="rId10"/>
            <a:stretch>
              <a:fillRect l="-14366" t="-2297" r="-26928" b="0"/>
            </a:stretch>
          </a:blipFill>
        </p:spPr>
      </p:sp>
      <p:grpSp>
        <p:nvGrpSpPr>
          <p:cNvPr name="Group 24" id="24"/>
          <p:cNvGrpSpPr/>
          <p:nvPr/>
        </p:nvGrpSpPr>
        <p:grpSpPr>
          <a:xfrm rot="0">
            <a:off x="713951" y="7841114"/>
            <a:ext cx="2423735" cy="786764"/>
            <a:chOff x="0" y="0"/>
            <a:chExt cx="638350" cy="207214"/>
          </a:xfrm>
        </p:grpSpPr>
        <p:sp>
          <p:nvSpPr>
            <p:cNvPr name="Freeform 25" id="25"/>
            <p:cNvSpPr/>
            <p:nvPr/>
          </p:nvSpPr>
          <p:spPr>
            <a:xfrm flipH="false" flipV="false" rot="0">
              <a:off x="0" y="0"/>
              <a:ext cx="638350" cy="207214"/>
            </a:xfrm>
            <a:custGeom>
              <a:avLst/>
              <a:gdLst/>
              <a:ahLst/>
              <a:cxnLst/>
              <a:rect r="r" b="b" t="t" l="l"/>
              <a:pathLst>
                <a:path h="207214" w="638350">
                  <a:moveTo>
                    <a:pt x="63884" y="0"/>
                  </a:moveTo>
                  <a:lnTo>
                    <a:pt x="574466" y="0"/>
                  </a:lnTo>
                  <a:cubicBezTo>
                    <a:pt x="609748" y="0"/>
                    <a:pt x="638350" y="28602"/>
                    <a:pt x="638350" y="63884"/>
                  </a:cubicBezTo>
                  <a:lnTo>
                    <a:pt x="638350" y="143329"/>
                  </a:lnTo>
                  <a:cubicBezTo>
                    <a:pt x="638350" y="178612"/>
                    <a:pt x="609748" y="207214"/>
                    <a:pt x="574466" y="207214"/>
                  </a:cubicBezTo>
                  <a:lnTo>
                    <a:pt x="63884" y="207214"/>
                  </a:lnTo>
                  <a:cubicBezTo>
                    <a:pt x="28602" y="207214"/>
                    <a:pt x="0" y="178612"/>
                    <a:pt x="0" y="143329"/>
                  </a:cubicBezTo>
                  <a:lnTo>
                    <a:pt x="0" y="63884"/>
                  </a:lnTo>
                  <a:cubicBezTo>
                    <a:pt x="0" y="28602"/>
                    <a:pt x="28602" y="0"/>
                    <a:pt x="63884" y="0"/>
                  </a:cubicBezTo>
                  <a:close/>
                </a:path>
              </a:pathLst>
            </a:custGeom>
            <a:solidFill>
              <a:srgbClr val="7867B4"/>
            </a:solidFill>
          </p:spPr>
        </p:sp>
        <p:sp>
          <p:nvSpPr>
            <p:cNvPr name="TextBox 26" id="26"/>
            <p:cNvSpPr txBox="true"/>
            <p:nvPr/>
          </p:nvSpPr>
          <p:spPr>
            <a:xfrm>
              <a:off x="0" y="-38100"/>
              <a:ext cx="638350" cy="245314"/>
            </a:xfrm>
            <a:prstGeom prst="rect">
              <a:avLst/>
            </a:prstGeom>
          </p:spPr>
          <p:txBody>
            <a:bodyPr anchor="ctr" rtlCol="false" tIns="50800" lIns="50800" bIns="50800" rIns="50800"/>
            <a:lstStyle/>
            <a:p>
              <a:pPr algn="ctr">
                <a:lnSpc>
                  <a:spcPts val="2940"/>
                </a:lnSpc>
              </a:pPr>
            </a:p>
          </p:txBody>
        </p:sp>
      </p:grpSp>
      <p:grpSp>
        <p:nvGrpSpPr>
          <p:cNvPr name="Group 27" id="27"/>
          <p:cNvGrpSpPr/>
          <p:nvPr/>
        </p:nvGrpSpPr>
        <p:grpSpPr>
          <a:xfrm rot="0">
            <a:off x="713951" y="8885053"/>
            <a:ext cx="2423735" cy="786764"/>
            <a:chOff x="0" y="0"/>
            <a:chExt cx="638350" cy="207214"/>
          </a:xfrm>
        </p:grpSpPr>
        <p:sp>
          <p:nvSpPr>
            <p:cNvPr name="Freeform 28" id="28"/>
            <p:cNvSpPr/>
            <p:nvPr/>
          </p:nvSpPr>
          <p:spPr>
            <a:xfrm flipH="false" flipV="false" rot="0">
              <a:off x="0" y="0"/>
              <a:ext cx="638350" cy="207214"/>
            </a:xfrm>
            <a:custGeom>
              <a:avLst/>
              <a:gdLst/>
              <a:ahLst/>
              <a:cxnLst/>
              <a:rect r="r" b="b" t="t" l="l"/>
              <a:pathLst>
                <a:path h="207214" w="638350">
                  <a:moveTo>
                    <a:pt x="63884" y="0"/>
                  </a:moveTo>
                  <a:lnTo>
                    <a:pt x="574466" y="0"/>
                  </a:lnTo>
                  <a:cubicBezTo>
                    <a:pt x="609748" y="0"/>
                    <a:pt x="638350" y="28602"/>
                    <a:pt x="638350" y="63884"/>
                  </a:cubicBezTo>
                  <a:lnTo>
                    <a:pt x="638350" y="143329"/>
                  </a:lnTo>
                  <a:cubicBezTo>
                    <a:pt x="638350" y="178612"/>
                    <a:pt x="609748" y="207214"/>
                    <a:pt x="574466" y="207214"/>
                  </a:cubicBezTo>
                  <a:lnTo>
                    <a:pt x="63884" y="207214"/>
                  </a:lnTo>
                  <a:cubicBezTo>
                    <a:pt x="28602" y="207214"/>
                    <a:pt x="0" y="178612"/>
                    <a:pt x="0" y="143329"/>
                  </a:cubicBezTo>
                  <a:lnTo>
                    <a:pt x="0" y="63884"/>
                  </a:lnTo>
                  <a:cubicBezTo>
                    <a:pt x="0" y="28602"/>
                    <a:pt x="28602" y="0"/>
                    <a:pt x="63884" y="0"/>
                  </a:cubicBezTo>
                  <a:close/>
                </a:path>
              </a:pathLst>
            </a:custGeom>
            <a:solidFill>
              <a:srgbClr val="7867B4"/>
            </a:solidFill>
          </p:spPr>
        </p:sp>
        <p:sp>
          <p:nvSpPr>
            <p:cNvPr name="TextBox 29" id="29"/>
            <p:cNvSpPr txBox="true"/>
            <p:nvPr/>
          </p:nvSpPr>
          <p:spPr>
            <a:xfrm>
              <a:off x="0" y="-38100"/>
              <a:ext cx="638350" cy="245314"/>
            </a:xfrm>
            <a:prstGeom prst="rect">
              <a:avLst/>
            </a:prstGeom>
          </p:spPr>
          <p:txBody>
            <a:bodyPr anchor="ctr" rtlCol="false" tIns="50800" lIns="50800" bIns="50800" rIns="50800"/>
            <a:lstStyle/>
            <a:p>
              <a:pPr algn="ctr">
                <a:lnSpc>
                  <a:spcPts val="2940"/>
                </a:lnSpc>
              </a:pPr>
            </a:p>
          </p:txBody>
        </p:sp>
      </p:grpSp>
      <p:grpSp>
        <p:nvGrpSpPr>
          <p:cNvPr name="Group 30" id="30"/>
          <p:cNvGrpSpPr/>
          <p:nvPr/>
        </p:nvGrpSpPr>
        <p:grpSpPr>
          <a:xfrm rot="0">
            <a:off x="3702561" y="6792675"/>
            <a:ext cx="3111227" cy="722203"/>
            <a:chOff x="0" y="0"/>
            <a:chExt cx="819418" cy="190210"/>
          </a:xfrm>
        </p:grpSpPr>
        <p:sp>
          <p:nvSpPr>
            <p:cNvPr name="Freeform 31" id="31"/>
            <p:cNvSpPr/>
            <p:nvPr/>
          </p:nvSpPr>
          <p:spPr>
            <a:xfrm flipH="false" flipV="false" rot="0">
              <a:off x="0" y="0"/>
              <a:ext cx="819418" cy="190210"/>
            </a:xfrm>
            <a:custGeom>
              <a:avLst/>
              <a:gdLst/>
              <a:ahLst/>
              <a:cxnLst/>
              <a:rect r="r" b="b" t="t" l="l"/>
              <a:pathLst>
                <a:path h="190210" w="819418">
                  <a:moveTo>
                    <a:pt x="49768" y="0"/>
                  </a:moveTo>
                  <a:lnTo>
                    <a:pt x="769650" y="0"/>
                  </a:lnTo>
                  <a:cubicBezTo>
                    <a:pt x="797136" y="0"/>
                    <a:pt x="819418" y="22282"/>
                    <a:pt x="819418" y="49768"/>
                  </a:cubicBezTo>
                  <a:lnTo>
                    <a:pt x="819418" y="140442"/>
                  </a:lnTo>
                  <a:cubicBezTo>
                    <a:pt x="819418" y="167928"/>
                    <a:pt x="797136" y="190210"/>
                    <a:pt x="769650" y="190210"/>
                  </a:cubicBezTo>
                  <a:lnTo>
                    <a:pt x="49768" y="190210"/>
                  </a:lnTo>
                  <a:cubicBezTo>
                    <a:pt x="22282" y="190210"/>
                    <a:pt x="0" y="167928"/>
                    <a:pt x="0" y="140442"/>
                  </a:cubicBezTo>
                  <a:lnTo>
                    <a:pt x="0" y="49768"/>
                  </a:lnTo>
                  <a:cubicBezTo>
                    <a:pt x="0" y="22282"/>
                    <a:pt x="22282" y="0"/>
                    <a:pt x="49768" y="0"/>
                  </a:cubicBezTo>
                  <a:close/>
                </a:path>
              </a:pathLst>
            </a:custGeom>
            <a:solidFill>
              <a:srgbClr val="EECACA"/>
            </a:solidFill>
          </p:spPr>
        </p:sp>
        <p:sp>
          <p:nvSpPr>
            <p:cNvPr name="TextBox 32" id="32"/>
            <p:cNvSpPr txBox="true"/>
            <p:nvPr/>
          </p:nvSpPr>
          <p:spPr>
            <a:xfrm>
              <a:off x="0" y="-38100"/>
              <a:ext cx="819418" cy="228310"/>
            </a:xfrm>
            <a:prstGeom prst="rect">
              <a:avLst/>
            </a:prstGeom>
          </p:spPr>
          <p:txBody>
            <a:bodyPr anchor="ctr" rtlCol="false" tIns="50800" lIns="50800" bIns="50800" rIns="50800"/>
            <a:lstStyle/>
            <a:p>
              <a:pPr algn="ctr">
                <a:lnSpc>
                  <a:spcPts val="2940"/>
                </a:lnSpc>
              </a:pPr>
            </a:p>
          </p:txBody>
        </p:sp>
      </p:grpSp>
      <p:grpSp>
        <p:nvGrpSpPr>
          <p:cNvPr name="Group 33" id="33"/>
          <p:cNvGrpSpPr/>
          <p:nvPr/>
        </p:nvGrpSpPr>
        <p:grpSpPr>
          <a:xfrm rot="0">
            <a:off x="3702561" y="7841114"/>
            <a:ext cx="3111227" cy="722203"/>
            <a:chOff x="0" y="0"/>
            <a:chExt cx="819418" cy="190210"/>
          </a:xfrm>
        </p:grpSpPr>
        <p:sp>
          <p:nvSpPr>
            <p:cNvPr name="Freeform 34" id="34"/>
            <p:cNvSpPr/>
            <p:nvPr/>
          </p:nvSpPr>
          <p:spPr>
            <a:xfrm flipH="false" flipV="false" rot="0">
              <a:off x="0" y="0"/>
              <a:ext cx="819418" cy="190210"/>
            </a:xfrm>
            <a:custGeom>
              <a:avLst/>
              <a:gdLst/>
              <a:ahLst/>
              <a:cxnLst/>
              <a:rect r="r" b="b" t="t" l="l"/>
              <a:pathLst>
                <a:path h="190210" w="819418">
                  <a:moveTo>
                    <a:pt x="49768" y="0"/>
                  </a:moveTo>
                  <a:lnTo>
                    <a:pt x="769650" y="0"/>
                  </a:lnTo>
                  <a:cubicBezTo>
                    <a:pt x="797136" y="0"/>
                    <a:pt x="819418" y="22282"/>
                    <a:pt x="819418" y="49768"/>
                  </a:cubicBezTo>
                  <a:lnTo>
                    <a:pt x="819418" y="140442"/>
                  </a:lnTo>
                  <a:cubicBezTo>
                    <a:pt x="819418" y="167928"/>
                    <a:pt x="797136" y="190210"/>
                    <a:pt x="769650" y="190210"/>
                  </a:cubicBezTo>
                  <a:lnTo>
                    <a:pt x="49768" y="190210"/>
                  </a:lnTo>
                  <a:cubicBezTo>
                    <a:pt x="22282" y="190210"/>
                    <a:pt x="0" y="167928"/>
                    <a:pt x="0" y="140442"/>
                  </a:cubicBezTo>
                  <a:lnTo>
                    <a:pt x="0" y="49768"/>
                  </a:lnTo>
                  <a:cubicBezTo>
                    <a:pt x="0" y="22282"/>
                    <a:pt x="22282" y="0"/>
                    <a:pt x="49768" y="0"/>
                  </a:cubicBezTo>
                  <a:close/>
                </a:path>
              </a:pathLst>
            </a:custGeom>
            <a:solidFill>
              <a:srgbClr val="EECACA"/>
            </a:solidFill>
          </p:spPr>
        </p:sp>
        <p:sp>
          <p:nvSpPr>
            <p:cNvPr name="TextBox 35" id="35"/>
            <p:cNvSpPr txBox="true"/>
            <p:nvPr/>
          </p:nvSpPr>
          <p:spPr>
            <a:xfrm>
              <a:off x="0" y="-38100"/>
              <a:ext cx="819418" cy="228310"/>
            </a:xfrm>
            <a:prstGeom prst="rect">
              <a:avLst/>
            </a:prstGeom>
          </p:spPr>
          <p:txBody>
            <a:bodyPr anchor="ctr" rtlCol="false" tIns="50800" lIns="50800" bIns="50800" rIns="50800"/>
            <a:lstStyle/>
            <a:p>
              <a:pPr algn="ctr">
                <a:lnSpc>
                  <a:spcPts val="2940"/>
                </a:lnSpc>
              </a:pPr>
            </a:p>
          </p:txBody>
        </p:sp>
      </p:grpSp>
      <p:grpSp>
        <p:nvGrpSpPr>
          <p:cNvPr name="Group 36" id="36"/>
          <p:cNvGrpSpPr/>
          <p:nvPr/>
        </p:nvGrpSpPr>
        <p:grpSpPr>
          <a:xfrm rot="0">
            <a:off x="3702561" y="8917334"/>
            <a:ext cx="3111227" cy="722203"/>
            <a:chOff x="0" y="0"/>
            <a:chExt cx="819418" cy="190210"/>
          </a:xfrm>
        </p:grpSpPr>
        <p:sp>
          <p:nvSpPr>
            <p:cNvPr name="Freeform 37" id="37"/>
            <p:cNvSpPr/>
            <p:nvPr/>
          </p:nvSpPr>
          <p:spPr>
            <a:xfrm flipH="false" flipV="false" rot="0">
              <a:off x="0" y="0"/>
              <a:ext cx="819418" cy="190210"/>
            </a:xfrm>
            <a:custGeom>
              <a:avLst/>
              <a:gdLst/>
              <a:ahLst/>
              <a:cxnLst/>
              <a:rect r="r" b="b" t="t" l="l"/>
              <a:pathLst>
                <a:path h="190210" w="819418">
                  <a:moveTo>
                    <a:pt x="49768" y="0"/>
                  </a:moveTo>
                  <a:lnTo>
                    <a:pt x="769650" y="0"/>
                  </a:lnTo>
                  <a:cubicBezTo>
                    <a:pt x="797136" y="0"/>
                    <a:pt x="819418" y="22282"/>
                    <a:pt x="819418" y="49768"/>
                  </a:cubicBezTo>
                  <a:lnTo>
                    <a:pt x="819418" y="140442"/>
                  </a:lnTo>
                  <a:cubicBezTo>
                    <a:pt x="819418" y="167928"/>
                    <a:pt x="797136" y="190210"/>
                    <a:pt x="769650" y="190210"/>
                  </a:cubicBezTo>
                  <a:lnTo>
                    <a:pt x="49768" y="190210"/>
                  </a:lnTo>
                  <a:cubicBezTo>
                    <a:pt x="22282" y="190210"/>
                    <a:pt x="0" y="167928"/>
                    <a:pt x="0" y="140442"/>
                  </a:cubicBezTo>
                  <a:lnTo>
                    <a:pt x="0" y="49768"/>
                  </a:lnTo>
                  <a:cubicBezTo>
                    <a:pt x="0" y="22282"/>
                    <a:pt x="22282" y="0"/>
                    <a:pt x="49768" y="0"/>
                  </a:cubicBezTo>
                  <a:close/>
                </a:path>
              </a:pathLst>
            </a:custGeom>
            <a:solidFill>
              <a:srgbClr val="EECACA"/>
            </a:solidFill>
          </p:spPr>
        </p:sp>
        <p:sp>
          <p:nvSpPr>
            <p:cNvPr name="TextBox 38" id="38"/>
            <p:cNvSpPr txBox="true"/>
            <p:nvPr/>
          </p:nvSpPr>
          <p:spPr>
            <a:xfrm>
              <a:off x="0" y="-38100"/>
              <a:ext cx="819418" cy="228310"/>
            </a:xfrm>
            <a:prstGeom prst="rect">
              <a:avLst/>
            </a:prstGeom>
          </p:spPr>
          <p:txBody>
            <a:bodyPr anchor="ctr" rtlCol="false" tIns="50800" lIns="50800" bIns="50800" rIns="50800"/>
            <a:lstStyle/>
            <a:p>
              <a:pPr algn="ctr">
                <a:lnSpc>
                  <a:spcPts val="2940"/>
                </a:lnSpc>
              </a:pPr>
            </a:p>
          </p:txBody>
        </p:sp>
      </p:grpSp>
      <p:sp>
        <p:nvSpPr>
          <p:cNvPr name="TextBox 39" id="39"/>
          <p:cNvSpPr txBox="true"/>
          <p:nvPr/>
        </p:nvSpPr>
        <p:spPr>
          <a:xfrm rot="0">
            <a:off x="3491689" y="6957054"/>
            <a:ext cx="3532969" cy="393446"/>
          </a:xfrm>
          <a:prstGeom prst="rect">
            <a:avLst/>
          </a:prstGeom>
        </p:spPr>
        <p:txBody>
          <a:bodyPr anchor="t" rtlCol="false" tIns="0" lIns="0" bIns="0" rIns="0">
            <a:spAutoFit/>
          </a:bodyPr>
          <a:lstStyle/>
          <a:p>
            <a:pPr algn="ctr">
              <a:lnSpc>
                <a:spcPts val="3172"/>
              </a:lnSpc>
            </a:pPr>
            <a:r>
              <a:rPr lang="en-US" sz="2600" spc="-98">
                <a:solidFill>
                  <a:srgbClr val="524467"/>
                </a:solidFill>
                <a:latin typeface="Cosmic Octo Medium"/>
                <a:ea typeface="Cosmic Octo Medium"/>
                <a:cs typeface="Cosmic Octo Medium"/>
                <a:sym typeface="Cosmic Octo Medium"/>
              </a:rPr>
              <a:t>K=2</a:t>
            </a:r>
          </a:p>
        </p:txBody>
      </p:sp>
      <p:sp>
        <p:nvSpPr>
          <p:cNvPr name="TextBox 40" id="40"/>
          <p:cNvSpPr txBox="true"/>
          <p:nvPr/>
        </p:nvSpPr>
        <p:spPr>
          <a:xfrm rot="0">
            <a:off x="3599142" y="7637723"/>
            <a:ext cx="3532969" cy="1193546"/>
          </a:xfrm>
          <a:prstGeom prst="rect">
            <a:avLst/>
          </a:prstGeom>
        </p:spPr>
        <p:txBody>
          <a:bodyPr anchor="t" rtlCol="false" tIns="0" lIns="0" bIns="0" rIns="0">
            <a:spAutoFit/>
          </a:bodyPr>
          <a:lstStyle/>
          <a:p>
            <a:pPr algn="ctr">
              <a:lnSpc>
                <a:spcPts val="3172"/>
              </a:lnSpc>
            </a:pPr>
          </a:p>
          <a:p>
            <a:pPr algn="ctr">
              <a:lnSpc>
                <a:spcPts val="3172"/>
              </a:lnSpc>
            </a:pPr>
            <a:r>
              <a:rPr lang="en-US" sz="2600" spc="-98">
                <a:solidFill>
                  <a:srgbClr val="524467"/>
                </a:solidFill>
                <a:latin typeface="Cosmic Octo Medium"/>
                <a:ea typeface="Cosmic Octo Medium"/>
                <a:cs typeface="Cosmic Octo Medium"/>
                <a:sym typeface="Cosmic Octo Medium"/>
              </a:rPr>
              <a:t>7721</a:t>
            </a:r>
            <a:r>
              <a:rPr lang="en-US" sz="2600" spc="-98">
                <a:solidFill>
                  <a:srgbClr val="524467"/>
                </a:solidFill>
                <a:latin typeface="Cosmic Octo Medium"/>
                <a:ea typeface="Cosmic Octo Medium"/>
                <a:cs typeface="Cosmic Octo Medium"/>
                <a:sym typeface="Cosmic Octo Medium"/>
              </a:rPr>
              <a:t>.17</a:t>
            </a:r>
          </a:p>
          <a:p>
            <a:pPr algn="ctr">
              <a:lnSpc>
                <a:spcPts val="3172"/>
              </a:lnSpc>
            </a:pPr>
          </a:p>
        </p:txBody>
      </p:sp>
      <p:sp>
        <p:nvSpPr>
          <p:cNvPr name="TextBox 41" id="41"/>
          <p:cNvSpPr txBox="true"/>
          <p:nvPr/>
        </p:nvSpPr>
        <p:spPr>
          <a:xfrm rot="0">
            <a:off x="3491689" y="8661527"/>
            <a:ext cx="3532969" cy="1193546"/>
          </a:xfrm>
          <a:prstGeom prst="rect">
            <a:avLst/>
          </a:prstGeom>
        </p:spPr>
        <p:txBody>
          <a:bodyPr anchor="t" rtlCol="false" tIns="0" lIns="0" bIns="0" rIns="0">
            <a:spAutoFit/>
          </a:bodyPr>
          <a:lstStyle/>
          <a:p>
            <a:pPr algn="ctr">
              <a:lnSpc>
                <a:spcPts val="3172"/>
              </a:lnSpc>
            </a:pPr>
          </a:p>
          <a:p>
            <a:pPr algn="ctr">
              <a:lnSpc>
                <a:spcPts val="3172"/>
              </a:lnSpc>
            </a:pPr>
            <a:r>
              <a:rPr lang="en-US" sz="2600" spc="-98">
                <a:solidFill>
                  <a:srgbClr val="524467"/>
                </a:solidFill>
                <a:latin typeface="Cosmic Octo Medium"/>
                <a:ea typeface="Cosmic Octo Medium"/>
                <a:cs typeface="Cosmic Octo Medium"/>
                <a:sym typeface="Cosmic Octo Medium"/>
              </a:rPr>
              <a:t>0</a:t>
            </a:r>
            <a:r>
              <a:rPr lang="en-US" sz="2600" spc="-98">
                <a:solidFill>
                  <a:srgbClr val="524467"/>
                </a:solidFill>
                <a:latin typeface="Cosmic Octo Medium"/>
                <a:ea typeface="Cosmic Octo Medium"/>
                <a:cs typeface="Cosmic Octo Medium"/>
                <a:sym typeface="Cosmic Octo Medium"/>
              </a:rPr>
              <a:t>.1533</a:t>
            </a:r>
          </a:p>
          <a:p>
            <a:pPr algn="ctr">
              <a:lnSpc>
                <a:spcPts val="3172"/>
              </a:lnSpc>
            </a:pPr>
          </a:p>
        </p:txBody>
      </p:sp>
      <p:sp>
        <p:nvSpPr>
          <p:cNvPr name="TextBox 42" id="42"/>
          <p:cNvSpPr txBox="true"/>
          <p:nvPr/>
        </p:nvSpPr>
        <p:spPr>
          <a:xfrm rot="0">
            <a:off x="554617" y="6898941"/>
            <a:ext cx="2742404" cy="615937"/>
          </a:xfrm>
          <a:prstGeom prst="rect">
            <a:avLst/>
          </a:prstGeom>
        </p:spPr>
        <p:txBody>
          <a:bodyPr anchor="t" rtlCol="false" tIns="0" lIns="0" bIns="0" rIns="0">
            <a:spAutoFit/>
          </a:bodyPr>
          <a:lstStyle/>
          <a:p>
            <a:pPr algn="ctr">
              <a:lnSpc>
                <a:spcPts val="2462"/>
              </a:lnSpc>
            </a:pPr>
            <a:r>
              <a:rPr lang="en-US" sz="2018" spc="-76">
                <a:solidFill>
                  <a:srgbClr val="FCF7F5"/>
                </a:solidFill>
                <a:latin typeface="Cosmic Octo Medium"/>
                <a:ea typeface="Cosmic Octo Medium"/>
                <a:cs typeface="Cosmic Octo Medium"/>
                <a:sym typeface="Cosmic Octo Medium"/>
              </a:rPr>
              <a:t>Number of clusters </a:t>
            </a:r>
          </a:p>
        </p:txBody>
      </p:sp>
      <p:sp>
        <p:nvSpPr>
          <p:cNvPr name="TextBox 43" id="43"/>
          <p:cNvSpPr txBox="true"/>
          <p:nvPr/>
        </p:nvSpPr>
        <p:spPr>
          <a:xfrm rot="0">
            <a:off x="554617" y="8074739"/>
            <a:ext cx="2742404" cy="615937"/>
          </a:xfrm>
          <a:prstGeom prst="rect">
            <a:avLst/>
          </a:prstGeom>
        </p:spPr>
        <p:txBody>
          <a:bodyPr anchor="t" rtlCol="false" tIns="0" lIns="0" bIns="0" rIns="0">
            <a:spAutoFit/>
          </a:bodyPr>
          <a:lstStyle/>
          <a:p>
            <a:pPr algn="ctr">
              <a:lnSpc>
                <a:spcPts val="2462"/>
              </a:lnSpc>
            </a:pPr>
            <a:r>
              <a:rPr lang="en-US" sz="2018" spc="-76">
                <a:solidFill>
                  <a:srgbClr val="FCF7F5"/>
                </a:solidFill>
                <a:latin typeface="Cosmic Octo Medium"/>
                <a:ea typeface="Cosmic Octo Medium"/>
                <a:cs typeface="Cosmic Octo Medium"/>
                <a:sym typeface="Cosmic Octo Medium"/>
              </a:rPr>
              <a:t>WSS</a:t>
            </a:r>
          </a:p>
          <a:p>
            <a:pPr algn="ctr">
              <a:lnSpc>
                <a:spcPts val="2462"/>
              </a:lnSpc>
            </a:pPr>
          </a:p>
        </p:txBody>
      </p:sp>
      <p:sp>
        <p:nvSpPr>
          <p:cNvPr name="TextBox 44" id="44"/>
          <p:cNvSpPr txBox="true"/>
          <p:nvPr/>
        </p:nvSpPr>
        <p:spPr>
          <a:xfrm rot="0">
            <a:off x="554617" y="8984143"/>
            <a:ext cx="2742404" cy="926469"/>
          </a:xfrm>
          <a:prstGeom prst="rect">
            <a:avLst/>
          </a:prstGeom>
        </p:spPr>
        <p:txBody>
          <a:bodyPr anchor="t" rtlCol="false" tIns="0" lIns="0" bIns="0" rIns="0">
            <a:spAutoFit/>
          </a:bodyPr>
          <a:lstStyle/>
          <a:p>
            <a:pPr algn="ctr">
              <a:lnSpc>
                <a:spcPts val="2462"/>
              </a:lnSpc>
            </a:pPr>
            <a:r>
              <a:rPr lang="en-US" sz="2018" spc="-76">
                <a:solidFill>
                  <a:srgbClr val="FCF7F5"/>
                </a:solidFill>
                <a:latin typeface="Cosmic Octo Medium"/>
                <a:ea typeface="Cosmic Octo Medium"/>
                <a:cs typeface="Cosmic Octo Medium"/>
                <a:sym typeface="Cosmic Octo Medium"/>
              </a:rPr>
              <a:t>Silhouette Score</a:t>
            </a:r>
          </a:p>
          <a:p>
            <a:pPr algn="ctr">
              <a:lnSpc>
                <a:spcPts val="2462"/>
              </a:lnSpc>
            </a:pPr>
          </a:p>
        </p:txBody>
      </p:sp>
      <p:grpSp>
        <p:nvGrpSpPr>
          <p:cNvPr name="Group 45" id="45"/>
          <p:cNvGrpSpPr/>
          <p:nvPr/>
        </p:nvGrpSpPr>
        <p:grpSpPr>
          <a:xfrm rot="0">
            <a:off x="7586633" y="6792675"/>
            <a:ext cx="3111227" cy="722203"/>
            <a:chOff x="0" y="0"/>
            <a:chExt cx="819418" cy="190210"/>
          </a:xfrm>
        </p:grpSpPr>
        <p:sp>
          <p:nvSpPr>
            <p:cNvPr name="Freeform 46" id="46"/>
            <p:cNvSpPr/>
            <p:nvPr/>
          </p:nvSpPr>
          <p:spPr>
            <a:xfrm flipH="false" flipV="false" rot="0">
              <a:off x="0" y="0"/>
              <a:ext cx="819418" cy="190210"/>
            </a:xfrm>
            <a:custGeom>
              <a:avLst/>
              <a:gdLst/>
              <a:ahLst/>
              <a:cxnLst/>
              <a:rect r="r" b="b" t="t" l="l"/>
              <a:pathLst>
                <a:path h="190210" w="819418">
                  <a:moveTo>
                    <a:pt x="49768" y="0"/>
                  </a:moveTo>
                  <a:lnTo>
                    <a:pt x="769650" y="0"/>
                  </a:lnTo>
                  <a:cubicBezTo>
                    <a:pt x="797136" y="0"/>
                    <a:pt x="819418" y="22282"/>
                    <a:pt x="819418" y="49768"/>
                  </a:cubicBezTo>
                  <a:lnTo>
                    <a:pt x="819418" y="140442"/>
                  </a:lnTo>
                  <a:cubicBezTo>
                    <a:pt x="819418" y="167928"/>
                    <a:pt x="797136" y="190210"/>
                    <a:pt x="769650" y="190210"/>
                  </a:cubicBezTo>
                  <a:lnTo>
                    <a:pt x="49768" y="190210"/>
                  </a:lnTo>
                  <a:cubicBezTo>
                    <a:pt x="22282" y="190210"/>
                    <a:pt x="0" y="167928"/>
                    <a:pt x="0" y="140442"/>
                  </a:cubicBezTo>
                  <a:lnTo>
                    <a:pt x="0" y="49768"/>
                  </a:lnTo>
                  <a:cubicBezTo>
                    <a:pt x="0" y="22282"/>
                    <a:pt x="22282" y="0"/>
                    <a:pt x="49768" y="0"/>
                  </a:cubicBezTo>
                  <a:close/>
                </a:path>
              </a:pathLst>
            </a:custGeom>
            <a:solidFill>
              <a:srgbClr val="EECACA"/>
            </a:solidFill>
          </p:spPr>
        </p:sp>
        <p:sp>
          <p:nvSpPr>
            <p:cNvPr name="TextBox 47" id="47"/>
            <p:cNvSpPr txBox="true"/>
            <p:nvPr/>
          </p:nvSpPr>
          <p:spPr>
            <a:xfrm>
              <a:off x="0" y="-38100"/>
              <a:ext cx="819418" cy="228310"/>
            </a:xfrm>
            <a:prstGeom prst="rect">
              <a:avLst/>
            </a:prstGeom>
          </p:spPr>
          <p:txBody>
            <a:bodyPr anchor="ctr" rtlCol="false" tIns="50800" lIns="50800" bIns="50800" rIns="50800"/>
            <a:lstStyle/>
            <a:p>
              <a:pPr algn="ctr">
                <a:lnSpc>
                  <a:spcPts val="2940"/>
                </a:lnSpc>
              </a:pPr>
            </a:p>
          </p:txBody>
        </p:sp>
      </p:grpSp>
      <p:grpSp>
        <p:nvGrpSpPr>
          <p:cNvPr name="Group 48" id="48"/>
          <p:cNvGrpSpPr/>
          <p:nvPr/>
        </p:nvGrpSpPr>
        <p:grpSpPr>
          <a:xfrm rot="0">
            <a:off x="11470706" y="6792675"/>
            <a:ext cx="3111227" cy="722203"/>
            <a:chOff x="0" y="0"/>
            <a:chExt cx="819418" cy="190210"/>
          </a:xfrm>
        </p:grpSpPr>
        <p:sp>
          <p:nvSpPr>
            <p:cNvPr name="Freeform 49" id="49"/>
            <p:cNvSpPr/>
            <p:nvPr/>
          </p:nvSpPr>
          <p:spPr>
            <a:xfrm flipH="false" flipV="false" rot="0">
              <a:off x="0" y="0"/>
              <a:ext cx="819418" cy="190210"/>
            </a:xfrm>
            <a:custGeom>
              <a:avLst/>
              <a:gdLst/>
              <a:ahLst/>
              <a:cxnLst/>
              <a:rect r="r" b="b" t="t" l="l"/>
              <a:pathLst>
                <a:path h="190210" w="819418">
                  <a:moveTo>
                    <a:pt x="49768" y="0"/>
                  </a:moveTo>
                  <a:lnTo>
                    <a:pt x="769650" y="0"/>
                  </a:lnTo>
                  <a:cubicBezTo>
                    <a:pt x="797136" y="0"/>
                    <a:pt x="819418" y="22282"/>
                    <a:pt x="819418" y="49768"/>
                  </a:cubicBezTo>
                  <a:lnTo>
                    <a:pt x="819418" y="140442"/>
                  </a:lnTo>
                  <a:cubicBezTo>
                    <a:pt x="819418" y="167928"/>
                    <a:pt x="797136" y="190210"/>
                    <a:pt x="769650" y="190210"/>
                  </a:cubicBezTo>
                  <a:lnTo>
                    <a:pt x="49768" y="190210"/>
                  </a:lnTo>
                  <a:cubicBezTo>
                    <a:pt x="22282" y="190210"/>
                    <a:pt x="0" y="167928"/>
                    <a:pt x="0" y="140442"/>
                  </a:cubicBezTo>
                  <a:lnTo>
                    <a:pt x="0" y="49768"/>
                  </a:lnTo>
                  <a:cubicBezTo>
                    <a:pt x="0" y="22282"/>
                    <a:pt x="22282" y="0"/>
                    <a:pt x="49768" y="0"/>
                  </a:cubicBezTo>
                  <a:close/>
                </a:path>
              </a:pathLst>
            </a:custGeom>
            <a:solidFill>
              <a:srgbClr val="EECACA"/>
            </a:solidFill>
          </p:spPr>
        </p:sp>
        <p:sp>
          <p:nvSpPr>
            <p:cNvPr name="TextBox 50" id="50"/>
            <p:cNvSpPr txBox="true"/>
            <p:nvPr/>
          </p:nvSpPr>
          <p:spPr>
            <a:xfrm>
              <a:off x="0" y="-38100"/>
              <a:ext cx="819418" cy="228310"/>
            </a:xfrm>
            <a:prstGeom prst="rect">
              <a:avLst/>
            </a:prstGeom>
          </p:spPr>
          <p:txBody>
            <a:bodyPr anchor="ctr" rtlCol="false" tIns="50800" lIns="50800" bIns="50800" rIns="50800"/>
            <a:lstStyle/>
            <a:p>
              <a:pPr algn="ctr">
                <a:lnSpc>
                  <a:spcPts val="2940"/>
                </a:lnSpc>
              </a:pPr>
            </a:p>
          </p:txBody>
        </p:sp>
      </p:grpSp>
      <p:grpSp>
        <p:nvGrpSpPr>
          <p:cNvPr name="Group 51" id="51"/>
          <p:cNvGrpSpPr/>
          <p:nvPr/>
        </p:nvGrpSpPr>
        <p:grpSpPr>
          <a:xfrm rot="0">
            <a:off x="7588387" y="7841114"/>
            <a:ext cx="3111227" cy="722203"/>
            <a:chOff x="0" y="0"/>
            <a:chExt cx="819418" cy="190210"/>
          </a:xfrm>
        </p:grpSpPr>
        <p:sp>
          <p:nvSpPr>
            <p:cNvPr name="Freeform 52" id="52"/>
            <p:cNvSpPr/>
            <p:nvPr/>
          </p:nvSpPr>
          <p:spPr>
            <a:xfrm flipH="false" flipV="false" rot="0">
              <a:off x="0" y="0"/>
              <a:ext cx="819418" cy="190210"/>
            </a:xfrm>
            <a:custGeom>
              <a:avLst/>
              <a:gdLst/>
              <a:ahLst/>
              <a:cxnLst/>
              <a:rect r="r" b="b" t="t" l="l"/>
              <a:pathLst>
                <a:path h="190210" w="819418">
                  <a:moveTo>
                    <a:pt x="49768" y="0"/>
                  </a:moveTo>
                  <a:lnTo>
                    <a:pt x="769650" y="0"/>
                  </a:lnTo>
                  <a:cubicBezTo>
                    <a:pt x="797136" y="0"/>
                    <a:pt x="819418" y="22282"/>
                    <a:pt x="819418" y="49768"/>
                  </a:cubicBezTo>
                  <a:lnTo>
                    <a:pt x="819418" y="140442"/>
                  </a:lnTo>
                  <a:cubicBezTo>
                    <a:pt x="819418" y="167928"/>
                    <a:pt x="797136" y="190210"/>
                    <a:pt x="769650" y="190210"/>
                  </a:cubicBezTo>
                  <a:lnTo>
                    <a:pt x="49768" y="190210"/>
                  </a:lnTo>
                  <a:cubicBezTo>
                    <a:pt x="22282" y="190210"/>
                    <a:pt x="0" y="167928"/>
                    <a:pt x="0" y="140442"/>
                  </a:cubicBezTo>
                  <a:lnTo>
                    <a:pt x="0" y="49768"/>
                  </a:lnTo>
                  <a:cubicBezTo>
                    <a:pt x="0" y="22282"/>
                    <a:pt x="22282" y="0"/>
                    <a:pt x="49768" y="0"/>
                  </a:cubicBezTo>
                  <a:close/>
                </a:path>
              </a:pathLst>
            </a:custGeom>
            <a:solidFill>
              <a:srgbClr val="EECACA"/>
            </a:solidFill>
          </p:spPr>
        </p:sp>
        <p:sp>
          <p:nvSpPr>
            <p:cNvPr name="TextBox 53" id="53"/>
            <p:cNvSpPr txBox="true"/>
            <p:nvPr/>
          </p:nvSpPr>
          <p:spPr>
            <a:xfrm>
              <a:off x="0" y="-38100"/>
              <a:ext cx="819418" cy="228310"/>
            </a:xfrm>
            <a:prstGeom prst="rect">
              <a:avLst/>
            </a:prstGeom>
          </p:spPr>
          <p:txBody>
            <a:bodyPr anchor="ctr" rtlCol="false" tIns="50800" lIns="50800" bIns="50800" rIns="50800"/>
            <a:lstStyle/>
            <a:p>
              <a:pPr algn="ctr">
                <a:lnSpc>
                  <a:spcPts val="2940"/>
                </a:lnSpc>
              </a:pPr>
            </a:p>
          </p:txBody>
        </p:sp>
      </p:grpSp>
      <p:grpSp>
        <p:nvGrpSpPr>
          <p:cNvPr name="Group 54" id="54"/>
          <p:cNvGrpSpPr/>
          <p:nvPr/>
        </p:nvGrpSpPr>
        <p:grpSpPr>
          <a:xfrm rot="0">
            <a:off x="7590140" y="8889553"/>
            <a:ext cx="3111227" cy="722203"/>
            <a:chOff x="0" y="0"/>
            <a:chExt cx="819418" cy="190210"/>
          </a:xfrm>
        </p:grpSpPr>
        <p:sp>
          <p:nvSpPr>
            <p:cNvPr name="Freeform 55" id="55"/>
            <p:cNvSpPr/>
            <p:nvPr/>
          </p:nvSpPr>
          <p:spPr>
            <a:xfrm flipH="false" flipV="false" rot="0">
              <a:off x="0" y="0"/>
              <a:ext cx="819418" cy="190210"/>
            </a:xfrm>
            <a:custGeom>
              <a:avLst/>
              <a:gdLst/>
              <a:ahLst/>
              <a:cxnLst/>
              <a:rect r="r" b="b" t="t" l="l"/>
              <a:pathLst>
                <a:path h="190210" w="819418">
                  <a:moveTo>
                    <a:pt x="49768" y="0"/>
                  </a:moveTo>
                  <a:lnTo>
                    <a:pt x="769650" y="0"/>
                  </a:lnTo>
                  <a:cubicBezTo>
                    <a:pt x="797136" y="0"/>
                    <a:pt x="819418" y="22282"/>
                    <a:pt x="819418" y="49768"/>
                  </a:cubicBezTo>
                  <a:lnTo>
                    <a:pt x="819418" y="140442"/>
                  </a:lnTo>
                  <a:cubicBezTo>
                    <a:pt x="819418" y="167928"/>
                    <a:pt x="797136" y="190210"/>
                    <a:pt x="769650" y="190210"/>
                  </a:cubicBezTo>
                  <a:lnTo>
                    <a:pt x="49768" y="190210"/>
                  </a:lnTo>
                  <a:cubicBezTo>
                    <a:pt x="22282" y="190210"/>
                    <a:pt x="0" y="167928"/>
                    <a:pt x="0" y="140442"/>
                  </a:cubicBezTo>
                  <a:lnTo>
                    <a:pt x="0" y="49768"/>
                  </a:lnTo>
                  <a:cubicBezTo>
                    <a:pt x="0" y="22282"/>
                    <a:pt x="22282" y="0"/>
                    <a:pt x="49768" y="0"/>
                  </a:cubicBezTo>
                  <a:close/>
                </a:path>
              </a:pathLst>
            </a:custGeom>
            <a:solidFill>
              <a:srgbClr val="EECACA"/>
            </a:solidFill>
          </p:spPr>
        </p:sp>
        <p:sp>
          <p:nvSpPr>
            <p:cNvPr name="TextBox 56" id="56"/>
            <p:cNvSpPr txBox="true"/>
            <p:nvPr/>
          </p:nvSpPr>
          <p:spPr>
            <a:xfrm>
              <a:off x="0" y="-38100"/>
              <a:ext cx="819418" cy="228310"/>
            </a:xfrm>
            <a:prstGeom prst="rect">
              <a:avLst/>
            </a:prstGeom>
          </p:spPr>
          <p:txBody>
            <a:bodyPr anchor="ctr" rtlCol="false" tIns="50800" lIns="50800" bIns="50800" rIns="50800"/>
            <a:lstStyle/>
            <a:p>
              <a:pPr algn="ctr">
                <a:lnSpc>
                  <a:spcPts val="2940"/>
                </a:lnSpc>
              </a:pPr>
            </a:p>
          </p:txBody>
        </p:sp>
      </p:grpSp>
      <p:grpSp>
        <p:nvGrpSpPr>
          <p:cNvPr name="Group 57" id="57"/>
          <p:cNvGrpSpPr/>
          <p:nvPr/>
        </p:nvGrpSpPr>
        <p:grpSpPr>
          <a:xfrm rot="0">
            <a:off x="11470706" y="7905676"/>
            <a:ext cx="3111227" cy="722203"/>
            <a:chOff x="0" y="0"/>
            <a:chExt cx="819418" cy="190210"/>
          </a:xfrm>
        </p:grpSpPr>
        <p:sp>
          <p:nvSpPr>
            <p:cNvPr name="Freeform 58" id="58"/>
            <p:cNvSpPr/>
            <p:nvPr/>
          </p:nvSpPr>
          <p:spPr>
            <a:xfrm flipH="false" flipV="false" rot="0">
              <a:off x="0" y="0"/>
              <a:ext cx="819418" cy="190210"/>
            </a:xfrm>
            <a:custGeom>
              <a:avLst/>
              <a:gdLst/>
              <a:ahLst/>
              <a:cxnLst/>
              <a:rect r="r" b="b" t="t" l="l"/>
              <a:pathLst>
                <a:path h="190210" w="819418">
                  <a:moveTo>
                    <a:pt x="49768" y="0"/>
                  </a:moveTo>
                  <a:lnTo>
                    <a:pt x="769650" y="0"/>
                  </a:lnTo>
                  <a:cubicBezTo>
                    <a:pt x="797136" y="0"/>
                    <a:pt x="819418" y="22282"/>
                    <a:pt x="819418" y="49768"/>
                  </a:cubicBezTo>
                  <a:lnTo>
                    <a:pt x="819418" y="140442"/>
                  </a:lnTo>
                  <a:cubicBezTo>
                    <a:pt x="819418" y="167928"/>
                    <a:pt x="797136" y="190210"/>
                    <a:pt x="769650" y="190210"/>
                  </a:cubicBezTo>
                  <a:lnTo>
                    <a:pt x="49768" y="190210"/>
                  </a:lnTo>
                  <a:cubicBezTo>
                    <a:pt x="22282" y="190210"/>
                    <a:pt x="0" y="167928"/>
                    <a:pt x="0" y="140442"/>
                  </a:cubicBezTo>
                  <a:lnTo>
                    <a:pt x="0" y="49768"/>
                  </a:lnTo>
                  <a:cubicBezTo>
                    <a:pt x="0" y="22282"/>
                    <a:pt x="22282" y="0"/>
                    <a:pt x="49768" y="0"/>
                  </a:cubicBezTo>
                  <a:close/>
                </a:path>
              </a:pathLst>
            </a:custGeom>
            <a:solidFill>
              <a:srgbClr val="EECACA"/>
            </a:solidFill>
          </p:spPr>
        </p:sp>
        <p:sp>
          <p:nvSpPr>
            <p:cNvPr name="TextBox 59" id="59"/>
            <p:cNvSpPr txBox="true"/>
            <p:nvPr/>
          </p:nvSpPr>
          <p:spPr>
            <a:xfrm>
              <a:off x="0" y="-38100"/>
              <a:ext cx="819418" cy="228310"/>
            </a:xfrm>
            <a:prstGeom prst="rect">
              <a:avLst/>
            </a:prstGeom>
          </p:spPr>
          <p:txBody>
            <a:bodyPr anchor="ctr" rtlCol="false" tIns="50800" lIns="50800" bIns="50800" rIns="50800"/>
            <a:lstStyle/>
            <a:p>
              <a:pPr algn="ctr">
                <a:lnSpc>
                  <a:spcPts val="2940"/>
                </a:lnSpc>
              </a:pPr>
            </a:p>
          </p:txBody>
        </p:sp>
      </p:grpSp>
      <p:grpSp>
        <p:nvGrpSpPr>
          <p:cNvPr name="Group 60" id="60"/>
          <p:cNvGrpSpPr/>
          <p:nvPr/>
        </p:nvGrpSpPr>
        <p:grpSpPr>
          <a:xfrm rot="0">
            <a:off x="11470706" y="8885053"/>
            <a:ext cx="3111227" cy="722203"/>
            <a:chOff x="0" y="0"/>
            <a:chExt cx="819418" cy="190210"/>
          </a:xfrm>
        </p:grpSpPr>
        <p:sp>
          <p:nvSpPr>
            <p:cNvPr name="Freeform 61" id="61"/>
            <p:cNvSpPr/>
            <p:nvPr/>
          </p:nvSpPr>
          <p:spPr>
            <a:xfrm flipH="false" flipV="false" rot="0">
              <a:off x="0" y="0"/>
              <a:ext cx="819418" cy="190210"/>
            </a:xfrm>
            <a:custGeom>
              <a:avLst/>
              <a:gdLst/>
              <a:ahLst/>
              <a:cxnLst/>
              <a:rect r="r" b="b" t="t" l="l"/>
              <a:pathLst>
                <a:path h="190210" w="819418">
                  <a:moveTo>
                    <a:pt x="49768" y="0"/>
                  </a:moveTo>
                  <a:lnTo>
                    <a:pt x="769650" y="0"/>
                  </a:lnTo>
                  <a:cubicBezTo>
                    <a:pt x="797136" y="0"/>
                    <a:pt x="819418" y="22282"/>
                    <a:pt x="819418" y="49768"/>
                  </a:cubicBezTo>
                  <a:lnTo>
                    <a:pt x="819418" y="140442"/>
                  </a:lnTo>
                  <a:cubicBezTo>
                    <a:pt x="819418" y="167928"/>
                    <a:pt x="797136" y="190210"/>
                    <a:pt x="769650" y="190210"/>
                  </a:cubicBezTo>
                  <a:lnTo>
                    <a:pt x="49768" y="190210"/>
                  </a:lnTo>
                  <a:cubicBezTo>
                    <a:pt x="22282" y="190210"/>
                    <a:pt x="0" y="167928"/>
                    <a:pt x="0" y="140442"/>
                  </a:cubicBezTo>
                  <a:lnTo>
                    <a:pt x="0" y="49768"/>
                  </a:lnTo>
                  <a:cubicBezTo>
                    <a:pt x="0" y="22282"/>
                    <a:pt x="22282" y="0"/>
                    <a:pt x="49768" y="0"/>
                  </a:cubicBezTo>
                  <a:close/>
                </a:path>
              </a:pathLst>
            </a:custGeom>
            <a:solidFill>
              <a:srgbClr val="EECACA"/>
            </a:solidFill>
          </p:spPr>
        </p:sp>
        <p:sp>
          <p:nvSpPr>
            <p:cNvPr name="TextBox 62" id="62"/>
            <p:cNvSpPr txBox="true"/>
            <p:nvPr/>
          </p:nvSpPr>
          <p:spPr>
            <a:xfrm>
              <a:off x="0" y="-38100"/>
              <a:ext cx="819418" cy="228310"/>
            </a:xfrm>
            <a:prstGeom prst="rect">
              <a:avLst/>
            </a:prstGeom>
          </p:spPr>
          <p:txBody>
            <a:bodyPr anchor="ctr" rtlCol="false" tIns="50800" lIns="50800" bIns="50800" rIns="50800"/>
            <a:lstStyle/>
            <a:p>
              <a:pPr algn="ctr">
                <a:lnSpc>
                  <a:spcPts val="2940"/>
                </a:lnSpc>
              </a:pPr>
            </a:p>
          </p:txBody>
        </p:sp>
      </p:grpSp>
      <p:sp>
        <p:nvSpPr>
          <p:cNvPr name="TextBox 63" id="63"/>
          <p:cNvSpPr txBox="true"/>
          <p:nvPr/>
        </p:nvSpPr>
        <p:spPr>
          <a:xfrm rot="0">
            <a:off x="7379269" y="6957054"/>
            <a:ext cx="3532969" cy="393446"/>
          </a:xfrm>
          <a:prstGeom prst="rect">
            <a:avLst/>
          </a:prstGeom>
        </p:spPr>
        <p:txBody>
          <a:bodyPr anchor="t" rtlCol="false" tIns="0" lIns="0" bIns="0" rIns="0">
            <a:spAutoFit/>
          </a:bodyPr>
          <a:lstStyle/>
          <a:p>
            <a:pPr algn="ctr">
              <a:lnSpc>
                <a:spcPts val="3172"/>
              </a:lnSpc>
            </a:pPr>
            <a:r>
              <a:rPr lang="en-US" sz="2600" spc="-98">
                <a:solidFill>
                  <a:srgbClr val="524467"/>
                </a:solidFill>
                <a:latin typeface="Cosmic Octo Medium"/>
                <a:ea typeface="Cosmic Octo Medium"/>
                <a:cs typeface="Cosmic Octo Medium"/>
                <a:sym typeface="Cosmic Octo Medium"/>
              </a:rPr>
              <a:t>K=3</a:t>
            </a:r>
          </a:p>
        </p:txBody>
      </p:sp>
      <p:sp>
        <p:nvSpPr>
          <p:cNvPr name="TextBox 64" id="64"/>
          <p:cNvSpPr txBox="true"/>
          <p:nvPr/>
        </p:nvSpPr>
        <p:spPr>
          <a:xfrm rot="0">
            <a:off x="11259835" y="6957054"/>
            <a:ext cx="3532969" cy="393446"/>
          </a:xfrm>
          <a:prstGeom prst="rect">
            <a:avLst/>
          </a:prstGeom>
        </p:spPr>
        <p:txBody>
          <a:bodyPr anchor="t" rtlCol="false" tIns="0" lIns="0" bIns="0" rIns="0">
            <a:spAutoFit/>
          </a:bodyPr>
          <a:lstStyle/>
          <a:p>
            <a:pPr algn="ctr">
              <a:lnSpc>
                <a:spcPts val="3172"/>
              </a:lnSpc>
            </a:pPr>
            <a:r>
              <a:rPr lang="en-US" sz="2600" spc="-98">
                <a:solidFill>
                  <a:srgbClr val="524467"/>
                </a:solidFill>
                <a:latin typeface="Cosmic Octo Medium"/>
                <a:ea typeface="Cosmic Octo Medium"/>
                <a:cs typeface="Cosmic Octo Medium"/>
                <a:sym typeface="Cosmic Octo Medium"/>
              </a:rPr>
              <a:t>K=4</a:t>
            </a:r>
          </a:p>
        </p:txBody>
      </p:sp>
      <p:sp>
        <p:nvSpPr>
          <p:cNvPr name="TextBox 65" id="65"/>
          <p:cNvSpPr txBox="true"/>
          <p:nvPr/>
        </p:nvSpPr>
        <p:spPr>
          <a:xfrm rot="0">
            <a:off x="7375762" y="7570628"/>
            <a:ext cx="3532969" cy="793496"/>
          </a:xfrm>
          <a:prstGeom prst="rect">
            <a:avLst/>
          </a:prstGeom>
        </p:spPr>
        <p:txBody>
          <a:bodyPr anchor="t" rtlCol="false" tIns="0" lIns="0" bIns="0" rIns="0">
            <a:spAutoFit/>
          </a:bodyPr>
          <a:lstStyle/>
          <a:p>
            <a:pPr algn="ctr">
              <a:lnSpc>
                <a:spcPts val="3172"/>
              </a:lnSpc>
            </a:pPr>
          </a:p>
          <a:p>
            <a:pPr algn="ctr">
              <a:lnSpc>
                <a:spcPts val="3172"/>
              </a:lnSpc>
            </a:pPr>
            <a:r>
              <a:rPr lang="en-US" sz="2600" spc="-98">
                <a:solidFill>
                  <a:srgbClr val="524467"/>
                </a:solidFill>
                <a:latin typeface="Cosmic Octo Medium"/>
                <a:ea typeface="Cosmic Octo Medium"/>
                <a:cs typeface="Cosmic Octo Medium"/>
                <a:sym typeface="Cosmic Octo Medium"/>
              </a:rPr>
              <a:t>7022.6</a:t>
            </a:r>
            <a:r>
              <a:rPr lang="en-US" sz="2600" spc="-98">
                <a:solidFill>
                  <a:srgbClr val="524467"/>
                </a:solidFill>
                <a:latin typeface="Cosmic Octo Medium"/>
                <a:ea typeface="Cosmic Octo Medium"/>
                <a:cs typeface="Cosmic Octo Medium"/>
                <a:sym typeface="Cosmic Octo Medium"/>
              </a:rPr>
              <a:t>7</a:t>
            </a:r>
          </a:p>
        </p:txBody>
      </p:sp>
      <p:sp>
        <p:nvSpPr>
          <p:cNvPr name="TextBox 66" id="66"/>
          <p:cNvSpPr txBox="true"/>
          <p:nvPr/>
        </p:nvSpPr>
        <p:spPr>
          <a:xfrm rot="0">
            <a:off x="7215158" y="9639536"/>
            <a:ext cx="3532969" cy="1593596"/>
          </a:xfrm>
          <a:prstGeom prst="rect">
            <a:avLst/>
          </a:prstGeom>
        </p:spPr>
        <p:txBody>
          <a:bodyPr anchor="t" rtlCol="false" tIns="0" lIns="0" bIns="0" rIns="0">
            <a:spAutoFit/>
          </a:bodyPr>
          <a:lstStyle/>
          <a:p>
            <a:pPr algn="ctr">
              <a:lnSpc>
                <a:spcPts val="3172"/>
              </a:lnSpc>
            </a:pPr>
          </a:p>
          <a:p>
            <a:pPr algn="ctr">
              <a:lnSpc>
                <a:spcPts val="3172"/>
              </a:lnSpc>
            </a:pPr>
          </a:p>
          <a:p>
            <a:pPr algn="ctr">
              <a:lnSpc>
                <a:spcPts val="3172"/>
              </a:lnSpc>
            </a:pPr>
            <a:r>
              <a:rPr lang="en-US" sz="2600" spc="-98">
                <a:solidFill>
                  <a:srgbClr val="524467"/>
                </a:solidFill>
                <a:latin typeface="Cosmic Octo Medium"/>
                <a:ea typeface="Cosmic Octo Medium"/>
                <a:cs typeface="Cosmic Octo Medium"/>
                <a:sym typeface="Cosmic Octo Medium"/>
              </a:rPr>
              <a:t>0</a:t>
            </a:r>
            <a:r>
              <a:rPr lang="en-US" sz="2600" spc="-98">
                <a:solidFill>
                  <a:srgbClr val="524467"/>
                </a:solidFill>
                <a:latin typeface="Cosmic Octo Medium"/>
                <a:ea typeface="Cosmic Octo Medium"/>
                <a:cs typeface="Cosmic Octo Medium"/>
                <a:sym typeface="Cosmic Octo Medium"/>
              </a:rPr>
              <a:t>.186</a:t>
            </a:r>
          </a:p>
          <a:p>
            <a:pPr algn="ctr">
              <a:lnSpc>
                <a:spcPts val="3172"/>
              </a:lnSpc>
            </a:pPr>
          </a:p>
        </p:txBody>
      </p:sp>
      <p:sp>
        <p:nvSpPr>
          <p:cNvPr name="TextBox 67" id="67"/>
          <p:cNvSpPr txBox="true"/>
          <p:nvPr/>
        </p:nvSpPr>
        <p:spPr>
          <a:xfrm rot="0">
            <a:off x="7375762" y="9081712"/>
            <a:ext cx="3532969" cy="393446"/>
          </a:xfrm>
          <a:prstGeom prst="rect">
            <a:avLst/>
          </a:prstGeom>
        </p:spPr>
        <p:txBody>
          <a:bodyPr anchor="t" rtlCol="false" tIns="0" lIns="0" bIns="0" rIns="0">
            <a:spAutoFit/>
          </a:bodyPr>
          <a:lstStyle/>
          <a:p>
            <a:pPr algn="ctr">
              <a:lnSpc>
                <a:spcPts val="3172"/>
              </a:lnSpc>
            </a:pPr>
            <a:r>
              <a:rPr lang="en-US" sz="2600" spc="-98">
                <a:solidFill>
                  <a:srgbClr val="524467"/>
                </a:solidFill>
                <a:latin typeface="Cosmic Octo Medium"/>
                <a:ea typeface="Cosmic Octo Medium"/>
                <a:cs typeface="Cosmic Octo Medium"/>
                <a:sym typeface="Cosmic Octo Medium"/>
              </a:rPr>
              <a:t>0.1508</a:t>
            </a:r>
          </a:p>
        </p:txBody>
      </p:sp>
      <p:sp>
        <p:nvSpPr>
          <p:cNvPr name="TextBox 68" id="68"/>
          <p:cNvSpPr txBox="true"/>
          <p:nvPr/>
        </p:nvSpPr>
        <p:spPr>
          <a:xfrm rot="0">
            <a:off x="11259835" y="8037773"/>
            <a:ext cx="3532969" cy="393446"/>
          </a:xfrm>
          <a:prstGeom prst="rect">
            <a:avLst/>
          </a:prstGeom>
        </p:spPr>
        <p:txBody>
          <a:bodyPr anchor="t" rtlCol="false" tIns="0" lIns="0" bIns="0" rIns="0">
            <a:spAutoFit/>
          </a:bodyPr>
          <a:lstStyle/>
          <a:p>
            <a:pPr algn="ctr">
              <a:lnSpc>
                <a:spcPts val="3172"/>
              </a:lnSpc>
            </a:pPr>
            <a:r>
              <a:rPr lang="en-US" sz="2600" spc="-98">
                <a:solidFill>
                  <a:srgbClr val="524467"/>
                </a:solidFill>
                <a:latin typeface="Cosmic Octo Medium"/>
                <a:ea typeface="Cosmic Octo Medium"/>
                <a:cs typeface="Cosmic Octo Medium"/>
                <a:sym typeface="Cosmic Octo Medium"/>
              </a:rPr>
              <a:t>6419.65</a:t>
            </a:r>
          </a:p>
        </p:txBody>
      </p:sp>
      <p:sp>
        <p:nvSpPr>
          <p:cNvPr name="TextBox 69" id="69"/>
          <p:cNvSpPr txBox="true"/>
          <p:nvPr/>
        </p:nvSpPr>
        <p:spPr>
          <a:xfrm rot="0">
            <a:off x="11259835" y="8684964"/>
            <a:ext cx="3532969" cy="793496"/>
          </a:xfrm>
          <a:prstGeom prst="rect">
            <a:avLst/>
          </a:prstGeom>
        </p:spPr>
        <p:txBody>
          <a:bodyPr anchor="t" rtlCol="false" tIns="0" lIns="0" bIns="0" rIns="0">
            <a:spAutoFit/>
          </a:bodyPr>
          <a:lstStyle/>
          <a:p>
            <a:pPr algn="ctr">
              <a:lnSpc>
                <a:spcPts val="3172"/>
              </a:lnSpc>
            </a:pPr>
          </a:p>
          <a:p>
            <a:pPr algn="ctr">
              <a:lnSpc>
                <a:spcPts val="3172"/>
              </a:lnSpc>
            </a:pPr>
            <a:r>
              <a:rPr lang="en-US" sz="2600" spc="-98">
                <a:solidFill>
                  <a:srgbClr val="524467"/>
                </a:solidFill>
                <a:latin typeface="Cosmic Octo Medium"/>
                <a:ea typeface="Cosmic Octo Medium"/>
                <a:cs typeface="Cosmic Octo Medium"/>
                <a:sym typeface="Cosmic Octo Medium"/>
              </a:rPr>
              <a:t>0.1519</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CF7F5"/>
        </a:solidFill>
      </p:bgPr>
    </p:bg>
    <p:spTree>
      <p:nvGrpSpPr>
        <p:cNvPr id="1" name=""/>
        <p:cNvGrpSpPr/>
        <p:nvPr/>
      </p:nvGrpSpPr>
      <p:grpSpPr>
        <a:xfrm>
          <a:off x="0" y="0"/>
          <a:ext cx="0" cy="0"/>
          <a:chOff x="0" y="0"/>
          <a:chExt cx="0" cy="0"/>
        </a:xfrm>
      </p:grpSpPr>
      <p:sp>
        <p:nvSpPr>
          <p:cNvPr name="Freeform 2" id="2"/>
          <p:cNvSpPr/>
          <p:nvPr/>
        </p:nvSpPr>
        <p:spPr>
          <a:xfrm flipH="false" flipV="false" rot="0">
            <a:off x="9932654" y="-3082800"/>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04941" y="-3082800"/>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932654" y="5444913"/>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04941" y="5444913"/>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216662" y="-181598"/>
            <a:ext cx="2864146" cy="10995720"/>
            <a:chOff x="0" y="0"/>
            <a:chExt cx="754343" cy="2895992"/>
          </a:xfrm>
        </p:grpSpPr>
        <p:sp>
          <p:nvSpPr>
            <p:cNvPr name="Freeform 7" id="7"/>
            <p:cNvSpPr/>
            <p:nvPr/>
          </p:nvSpPr>
          <p:spPr>
            <a:xfrm flipH="false" flipV="false" rot="0">
              <a:off x="0" y="0"/>
              <a:ext cx="754343" cy="2895992"/>
            </a:xfrm>
            <a:custGeom>
              <a:avLst/>
              <a:gdLst/>
              <a:ahLst/>
              <a:cxnLst/>
              <a:rect r="r" b="b" t="t" l="l"/>
              <a:pathLst>
                <a:path h="2895992" w="754343">
                  <a:moveTo>
                    <a:pt x="0" y="0"/>
                  </a:moveTo>
                  <a:lnTo>
                    <a:pt x="754343" y="0"/>
                  </a:lnTo>
                  <a:lnTo>
                    <a:pt x="754343" y="2895992"/>
                  </a:lnTo>
                  <a:lnTo>
                    <a:pt x="0" y="2895992"/>
                  </a:lnTo>
                  <a:close/>
                </a:path>
              </a:pathLst>
            </a:custGeom>
            <a:solidFill>
              <a:srgbClr val="534569"/>
            </a:solidFill>
          </p:spPr>
        </p:sp>
        <p:sp>
          <p:nvSpPr>
            <p:cNvPr name="TextBox 8" id="8"/>
            <p:cNvSpPr txBox="true"/>
            <p:nvPr/>
          </p:nvSpPr>
          <p:spPr>
            <a:xfrm>
              <a:off x="0" y="-38100"/>
              <a:ext cx="754343" cy="2934092"/>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2310367" y="2304983"/>
            <a:ext cx="6716860" cy="6716860"/>
          </a:xfrm>
          <a:custGeom>
            <a:avLst/>
            <a:gdLst/>
            <a:ahLst/>
            <a:cxnLst/>
            <a:rect r="r" b="b" t="t" l="l"/>
            <a:pathLst>
              <a:path h="6716860" w="6716860">
                <a:moveTo>
                  <a:pt x="0" y="0"/>
                </a:moveTo>
                <a:lnTo>
                  <a:pt x="6716860" y="0"/>
                </a:lnTo>
                <a:lnTo>
                  <a:pt x="6716860" y="6716859"/>
                </a:lnTo>
                <a:lnTo>
                  <a:pt x="0" y="6716859"/>
                </a:lnTo>
                <a:lnTo>
                  <a:pt x="0" y="0"/>
                </a:lnTo>
                <a:close/>
              </a:path>
            </a:pathLst>
          </a:custGeom>
          <a:blipFill>
            <a:blip r:embed="rId4"/>
            <a:stretch>
              <a:fillRect l="0" t="0" r="0" b="0"/>
            </a:stretch>
          </a:blipFill>
        </p:spPr>
      </p:sp>
      <p:sp>
        <p:nvSpPr>
          <p:cNvPr name="TextBox 10" id="10"/>
          <p:cNvSpPr txBox="true"/>
          <p:nvPr/>
        </p:nvSpPr>
        <p:spPr>
          <a:xfrm rot="0">
            <a:off x="8085728" y="5124450"/>
            <a:ext cx="9173572" cy="1058875"/>
          </a:xfrm>
          <a:prstGeom prst="rect">
            <a:avLst/>
          </a:prstGeom>
        </p:spPr>
        <p:txBody>
          <a:bodyPr anchor="t" rtlCol="false" tIns="0" lIns="0" bIns="0" rIns="0">
            <a:spAutoFit/>
          </a:bodyPr>
          <a:lstStyle/>
          <a:p>
            <a:pPr algn="r">
              <a:lnSpc>
                <a:spcPts val="8381"/>
              </a:lnSpc>
            </a:pPr>
            <a:r>
              <a:rPr lang="en-US" b="true" sz="6870" spc="-261">
                <a:solidFill>
                  <a:srgbClr val="DC786D"/>
                </a:solidFill>
                <a:latin typeface="Cosmic Octo Medium"/>
                <a:ea typeface="Cosmic Octo Medium"/>
                <a:cs typeface="Cosmic Octo Medium"/>
                <a:sym typeface="Cosmic Octo Medium"/>
              </a:rPr>
              <a:t>Classification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CF7F5"/>
        </a:solidFill>
      </p:bgPr>
    </p:bg>
    <p:spTree>
      <p:nvGrpSpPr>
        <p:cNvPr id="1" name=""/>
        <p:cNvGrpSpPr/>
        <p:nvPr/>
      </p:nvGrpSpPr>
      <p:grpSpPr>
        <a:xfrm>
          <a:off x="0" y="0"/>
          <a:ext cx="0" cy="0"/>
          <a:chOff x="0" y="0"/>
          <a:chExt cx="0" cy="0"/>
        </a:xfrm>
      </p:grpSpPr>
      <p:sp>
        <p:nvSpPr>
          <p:cNvPr name="Freeform 2" id="2"/>
          <p:cNvSpPr/>
          <p:nvPr/>
        </p:nvSpPr>
        <p:spPr>
          <a:xfrm flipH="false" flipV="false" rot="0">
            <a:off x="9932654" y="-3082800"/>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04941" y="-3082800"/>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932654" y="5444913"/>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04941" y="5444913"/>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216662" y="-181598"/>
            <a:ext cx="2864146" cy="10995720"/>
            <a:chOff x="0" y="0"/>
            <a:chExt cx="754343" cy="2895992"/>
          </a:xfrm>
        </p:grpSpPr>
        <p:sp>
          <p:nvSpPr>
            <p:cNvPr name="Freeform 7" id="7"/>
            <p:cNvSpPr/>
            <p:nvPr/>
          </p:nvSpPr>
          <p:spPr>
            <a:xfrm flipH="false" flipV="false" rot="0">
              <a:off x="0" y="0"/>
              <a:ext cx="754343" cy="2895992"/>
            </a:xfrm>
            <a:custGeom>
              <a:avLst/>
              <a:gdLst/>
              <a:ahLst/>
              <a:cxnLst/>
              <a:rect r="r" b="b" t="t" l="l"/>
              <a:pathLst>
                <a:path h="2895992" w="754343">
                  <a:moveTo>
                    <a:pt x="0" y="0"/>
                  </a:moveTo>
                  <a:lnTo>
                    <a:pt x="754343" y="0"/>
                  </a:lnTo>
                  <a:lnTo>
                    <a:pt x="754343" y="2895992"/>
                  </a:lnTo>
                  <a:lnTo>
                    <a:pt x="0" y="2895992"/>
                  </a:lnTo>
                  <a:close/>
                </a:path>
              </a:pathLst>
            </a:custGeom>
            <a:solidFill>
              <a:srgbClr val="534569"/>
            </a:solidFill>
          </p:spPr>
        </p:sp>
        <p:sp>
          <p:nvSpPr>
            <p:cNvPr name="TextBox 8" id="8"/>
            <p:cNvSpPr txBox="true"/>
            <p:nvPr/>
          </p:nvSpPr>
          <p:spPr>
            <a:xfrm>
              <a:off x="0" y="-38100"/>
              <a:ext cx="754343" cy="2934092"/>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2009673" y="4271074"/>
            <a:ext cx="7633845" cy="5225897"/>
            <a:chOff x="0" y="0"/>
            <a:chExt cx="2010560" cy="1376368"/>
          </a:xfrm>
        </p:grpSpPr>
        <p:sp>
          <p:nvSpPr>
            <p:cNvPr name="Freeform 10" id="10"/>
            <p:cNvSpPr/>
            <p:nvPr/>
          </p:nvSpPr>
          <p:spPr>
            <a:xfrm flipH="false" flipV="false" rot="0">
              <a:off x="0" y="0"/>
              <a:ext cx="2010560" cy="1376368"/>
            </a:xfrm>
            <a:custGeom>
              <a:avLst/>
              <a:gdLst/>
              <a:ahLst/>
              <a:cxnLst/>
              <a:rect r="r" b="b" t="t" l="l"/>
              <a:pathLst>
                <a:path h="1376368" w="2010560">
                  <a:moveTo>
                    <a:pt x="20283" y="0"/>
                  </a:moveTo>
                  <a:lnTo>
                    <a:pt x="1990277" y="0"/>
                  </a:lnTo>
                  <a:cubicBezTo>
                    <a:pt x="2001479" y="0"/>
                    <a:pt x="2010560" y="9081"/>
                    <a:pt x="2010560" y="20283"/>
                  </a:cubicBezTo>
                  <a:lnTo>
                    <a:pt x="2010560" y="1356085"/>
                  </a:lnTo>
                  <a:cubicBezTo>
                    <a:pt x="2010560" y="1361464"/>
                    <a:pt x="2008423" y="1366623"/>
                    <a:pt x="2004619" y="1370427"/>
                  </a:cubicBezTo>
                  <a:cubicBezTo>
                    <a:pt x="2000815" y="1374231"/>
                    <a:pt x="1995656" y="1376368"/>
                    <a:pt x="1990277" y="1376368"/>
                  </a:cubicBezTo>
                  <a:lnTo>
                    <a:pt x="20283" y="1376368"/>
                  </a:lnTo>
                  <a:cubicBezTo>
                    <a:pt x="14904" y="1376368"/>
                    <a:pt x="9745" y="1374231"/>
                    <a:pt x="5941" y="1370427"/>
                  </a:cubicBezTo>
                  <a:cubicBezTo>
                    <a:pt x="2137" y="1366623"/>
                    <a:pt x="0" y="1361464"/>
                    <a:pt x="0" y="1356085"/>
                  </a:cubicBezTo>
                  <a:lnTo>
                    <a:pt x="0" y="20283"/>
                  </a:lnTo>
                  <a:cubicBezTo>
                    <a:pt x="0" y="14904"/>
                    <a:pt x="2137" y="9745"/>
                    <a:pt x="5941" y="5941"/>
                  </a:cubicBezTo>
                  <a:cubicBezTo>
                    <a:pt x="9745" y="2137"/>
                    <a:pt x="14904" y="0"/>
                    <a:pt x="20283" y="0"/>
                  </a:cubicBezTo>
                  <a:close/>
                </a:path>
              </a:pathLst>
            </a:custGeom>
            <a:solidFill>
              <a:srgbClr val="EECACA"/>
            </a:solidFill>
          </p:spPr>
        </p:sp>
        <p:sp>
          <p:nvSpPr>
            <p:cNvPr name="TextBox 11" id="11"/>
            <p:cNvSpPr txBox="true"/>
            <p:nvPr/>
          </p:nvSpPr>
          <p:spPr>
            <a:xfrm>
              <a:off x="0" y="-38100"/>
              <a:ext cx="2010560" cy="1414468"/>
            </a:xfrm>
            <a:prstGeom prst="rect">
              <a:avLst/>
            </a:prstGeom>
          </p:spPr>
          <p:txBody>
            <a:bodyPr anchor="ctr" rtlCol="false" tIns="50800" lIns="50800" bIns="50800" rIns="50800"/>
            <a:lstStyle/>
            <a:p>
              <a:pPr algn="ctr">
                <a:lnSpc>
                  <a:spcPts val="2940"/>
                </a:lnSpc>
              </a:pPr>
            </a:p>
          </p:txBody>
        </p:sp>
      </p:grpSp>
      <p:grpSp>
        <p:nvGrpSpPr>
          <p:cNvPr name="Group 12" id="12"/>
          <p:cNvGrpSpPr/>
          <p:nvPr/>
        </p:nvGrpSpPr>
        <p:grpSpPr>
          <a:xfrm rot="0">
            <a:off x="10251401" y="4271074"/>
            <a:ext cx="7633845" cy="5225897"/>
            <a:chOff x="0" y="0"/>
            <a:chExt cx="2010560" cy="1376368"/>
          </a:xfrm>
        </p:grpSpPr>
        <p:sp>
          <p:nvSpPr>
            <p:cNvPr name="Freeform 13" id="13"/>
            <p:cNvSpPr/>
            <p:nvPr/>
          </p:nvSpPr>
          <p:spPr>
            <a:xfrm flipH="false" flipV="false" rot="0">
              <a:off x="0" y="0"/>
              <a:ext cx="2010560" cy="1376368"/>
            </a:xfrm>
            <a:custGeom>
              <a:avLst/>
              <a:gdLst/>
              <a:ahLst/>
              <a:cxnLst/>
              <a:rect r="r" b="b" t="t" l="l"/>
              <a:pathLst>
                <a:path h="1376368" w="2010560">
                  <a:moveTo>
                    <a:pt x="20283" y="0"/>
                  </a:moveTo>
                  <a:lnTo>
                    <a:pt x="1990277" y="0"/>
                  </a:lnTo>
                  <a:cubicBezTo>
                    <a:pt x="2001479" y="0"/>
                    <a:pt x="2010560" y="9081"/>
                    <a:pt x="2010560" y="20283"/>
                  </a:cubicBezTo>
                  <a:lnTo>
                    <a:pt x="2010560" y="1356085"/>
                  </a:lnTo>
                  <a:cubicBezTo>
                    <a:pt x="2010560" y="1361464"/>
                    <a:pt x="2008423" y="1366623"/>
                    <a:pt x="2004619" y="1370427"/>
                  </a:cubicBezTo>
                  <a:cubicBezTo>
                    <a:pt x="2000815" y="1374231"/>
                    <a:pt x="1995656" y="1376368"/>
                    <a:pt x="1990277" y="1376368"/>
                  </a:cubicBezTo>
                  <a:lnTo>
                    <a:pt x="20283" y="1376368"/>
                  </a:lnTo>
                  <a:cubicBezTo>
                    <a:pt x="14904" y="1376368"/>
                    <a:pt x="9745" y="1374231"/>
                    <a:pt x="5941" y="1370427"/>
                  </a:cubicBezTo>
                  <a:cubicBezTo>
                    <a:pt x="2137" y="1366623"/>
                    <a:pt x="0" y="1361464"/>
                    <a:pt x="0" y="1356085"/>
                  </a:cubicBezTo>
                  <a:lnTo>
                    <a:pt x="0" y="20283"/>
                  </a:lnTo>
                  <a:cubicBezTo>
                    <a:pt x="0" y="14904"/>
                    <a:pt x="2137" y="9745"/>
                    <a:pt x="5941" y="5941"/>
                  </a:cubicBezTo>
                  <a:cubicBezTo>
                    <a:pt x="9745" y="2137"/>
                    <a:pt x="14904" y="0"/>
                    <a:pt x="20283" y="0"/>
                  </a:cubicBezTo>
                  <a:close/>
                </a:path>
              </a:pathLst>
            </a:custGeom>
            <a:solidFill>
              <a:srgbClr val="EECACA"/>
            </a:solidFill>
          </p:spPr>
        </p:sp>
        <p:sp>
          <p:nvSpPr>
            <p:cNvPr name="TextBox 14" id="14"/>
            <p:cNvSpPr txBox="true"/>
            <p:nvPr/>
          </p:nvSpPr>
          <p:spPr>
            <a:xfrm>
              <a:off x="0" y="-38100"/>
              <a:ext cx="2010560" cy="1414468"/>
            </a:xfrm>
            <a:prstGeom prst="rect">
              <a:avLst/>
            </a:prstGeom>
          </p:spPr>
          <p:txBody>
            <a:bodyPr anchor="ctr" rtlCol="false" tIns="50800" lIns="50800" bIns="50800" rIns="50800"/>
            <a:lstStyle/>
            <a:p>
              <a:pPr algn="ctr">
                <a:lnSpc>
                  <a:spcPts val="2940"/>
                </a:lnSpc>
              </a:pPr>
            </a:p>
          </p:txBody>
        </p:sp>
      </p:grpSp>
      <p:sp>
        <p:nvSpPr>
          <p:cNvPr name="Freeform 15" id="15"/>
          <p:cNvSpPr/>
          <p:nvPr/>
        </p:nvSpPr>
        <p:spPr>
          <a:xfrm flipH="false" flipV="false" rot="0">
            <a:off x="2220152" y="4571244"/>
            <a:ext cx="7212887" cy="4716118"/>
          </a:xfrm>
          <a:custGeom>
            <a:avLst/>
            <a:gdLst/>
            <a:ahLst/>
            <a:cxnLst/>
            <a:rect r="r" b="b" t="t" l="l"/>
            <a:pathLst>
              <a:path h="4716118" w="7212887">
                <a:moveTo>
                  <a:pt x="0" y="0"/>
                </a:moveTo>
                <a:lnTo>
                  <a:pt x="7212887" y="0"/>
                </a:lnTo>
                <a:lnTo>
                  <a:pt x="7212887" y="4716119"/>
                </a:lnTo>
                <a:lnTo>
                  <a:pt x="0" y="4716119"/>
                </a:lnTo>
                <a:lnTo>
                  <a:pt x="0" y="0"/>
                </a:lnTo>
                <a:close/>
              </a:path>
            </a:pathLst>
          </a:custGeom>
          <a:blipFill>
            <a:blip r:embed="rId4"/>
            <a:stretch>
              <a:fillRect l="-63731" t="-43056" r="-30031" b="-12524"/>
            </a:stretch>
          </a:blipFill>
        </p:spPr>
      </p:sp>
      <p:sp>
        <p:nvSpPr>
          <p:cNvPr name="TextBox 16" id="16"/>
          <p:cNvSpPr txBox="true"/>
          <p:nvPr/>
        </p:nvSpPr>
        <p:spPr>
          <a:xfrm rot="0">
            <a:off x="3738780" y="1044682"/>
            <a:ext cx="13963870" cy="918437"/>
          </a:xfrm>
          <a:prstGeom prst="rect">
            <a:avLst/>
          </a:prstGeom>
        </p:spPr>
        <p:txBody>
          <a:bodyPr anchor="t" rtlCol="false" tIns="0" lIns="0" bIns="0" rIns="0">
            <a:spAutoFit/>
          </a:bodyPr>
          <a:lstStyle/>
          <a:p>
            <a:pPr algn="ctr">
              <a:lnSpc>
                <a:spcPts val="7211"/>
              </a:lnSpc>
            </a:pPr>
            <a:r>
              <a:rPr lang="en-US" sz="5910" spc="-224">
                <a:solidFill>
                  <a:srgbClr val="DC786D"/>
                </a:solidFill>
                <a:latin typeface="Cosmic Octo Medium"/>
                <a:ea typeface="Cosmic Octo Medium"/>
                <a:cs typeface="Cosmic Octo Medium"/>
                <a:sym typeface="Cosmic Octo Medium"/>
              </a:rPr>
              <a:t>Confusion matrix</a:t>
            </a:r>
          </a:p>
        </p:txBody>
      </p:sp>
      <p:sp>
        <p:nvSpPr>
          <p:cNvPr name="Freeform 17" id="17"/>
          <p:cNvSpPr/>
          <p:nvPr/>
        </p:nvSpPr>
        <p:spPr>
          <a:xfrm flipH="false" flipV="false" rot="0">
            <a:off x="4060929" y="220405"/>
            <a:ext cx="2300290" cy="2300290"/>
          </a:xfrm>
          <a:custGeom>
            <a:avLst/>
            <a:gdLst/>
            <a:ahLst/>
            <a:cxnLst/>
            <a:rect r="r" b="b" t="t" l="l"/>
            <a:pathLst>
              <a:path h="2300290" w="2300290">
                <a:moveTo>
                  <a:pt x="0" y="0"/>
                </a:moveTo>
                <a:lnTo>
                  <a:pt x="2300291" y="0"/>
                </a:lnTo>
                <a:lnTo>
                  <a:pt x="2300291" y="2300291"/>
                </a:lnTo>
                <a:lnTo>
                  <a:pt x="0" y="2300291"/>
                </a:lnTo>
                <a:lnTo>
                  <a:pt x="0" y="0"/>
                </a:lnTo>
                <a:close/>
              </a:path>
            </a:pathLst>
          </a:custGeom>
          <a:blipFill>
            <a:blip r:embed="rId5"/>
            <a:stretch>
              <a:fillRect l="0" t="0" r="0" b="0"/>
            </a:stretch>
          </a:blipFill>
        </p:spPr>
      </p:sp>
      <p:sp>
        <p:nvSpPr>
          <p:cNvPr name="TextBox 18" id="18"/>
          <p:cNvSpPr txBox="true"/>
          <p:nvPr/>
        </p:nvSpPr>
        <p:spPr>
          <a:xfrm rot="0">
            <a:off x="-1313138" y="3410130"/>
            <a:ext cx="13963870" cy="543306"/>
          </a:xfrm>
          <a:prstGeom prst="rect">
            <a:avLst/>
          </a:prstGeom>
        </p:spPr>
        <p:txBody>
          <a:bodyPr anchor="t" rtlCol="false" tIns="0" lIns="0" bIns="0" rIns="0">
            <a:spAutoFit/>
          </a:bodyPr>
          <a:lstStyle/>
          <a:p>
            <a:pPr algn="ctr">
              <a:lnSpc>
                <a:spcPts val="4392"/>
              </a:lnSpc>
            </a:pPr>
            <a:r>
              <a:rPr lang="en-US" sz="3600" spc="-136">
                <a:solidFill>
                  <a:srgbClr val="8A5DB4"/>
                </a:solidFill>
                <a:latin typeface="Cosmic Octo Medium"/>
                <a:ea typeface="Cosmic Octo Medium"/>
                <a:cs typeface="Cosmic Octo Medium"/>
                <a:sym typeface="Cosmic Octo Medium"/>
              </a:rPr>
              <a:t>Information gain</a:t>
            </a:r>
          </a:p>
        </p:txBody>
      </p:sp>
      <p:sp>
        <p:nvSpPr>
          <p:cNvPr name="Freeform 19" id="19"/>
          <p:cNvSpPr/>
          <p:nvPr/>
        </p:nvSpPr>
        <p:spPr>
          <a:xfrm flipH="false" flipV="false" rot="0">
            <a:off x="10489764" y="4461871"/>
            <a:ext cx="7212887" cy="4877715"/>
          </a:xfrm>
          <a:custGeom>
            <a:avLst/>
            <a:gdLst/>
            <a:ahLst/>
            <a:cxnLst/>
            <a:rect r="r" b="b" t="t" l="l"/>
            <a:pathLst>
              <a:path h="4877715" w="7212887">
                <a:moveTo>
                  <a:pt x="0" y="0"/>
                </a:moveTo>
                <a:lnTo>
                  <a:pt x="7212887" y="0"/>
                </a:lnTo>
                <a:lnTo>
                  <a:pt x="7212887" y="4877715"/>
                </a:lnTo>
                <a:lnTo>
                  <a:pt x="0" y="4877715"/>
                </a:lnTo>
                <a:lnTo>
                  <a:pt x="0" y="0"/>
                </a:lnTo>
                <a:close/>
              </a:path>
            </a:pathLst>
          </a:custGeom>
          <a:blipFill>
            <a:blip r:embed="rId6"/>
            <a:stretch>
              <a:fillRect l="0" t="0" r="0" b="0"/>
            </a:stretch>
          </a:blipFill>
        </p:spPr>
      </p:sp>
      <p:sp>
        <p:nvSpPr>
          <p:cNvPr name="TextBox 20" id="20"/>
          <p:cNvSpPr txBox="true"/>
          <p:nvPr/>
        </p:nvSpPr>
        <p:spPr>
          <a:xfrm rot="0">
            <a:off x="7086388" y="3410130"/>
            <a:ext cx="13963870" cy="543306"/>
          </a:xfrm>
          <a:prstGeom prst="rect">
            <a:avLst/>
          </a:prstGeom>
        </p:spPr>
        <p:txBody>
          <a:bodyPr anchor="t" rtlCol="false" tIns="0" lIns="0" bIns="0" rIns="0">
            <a:spAutoFit/>
          </a:bodyPr>
          <a:lstStyle/>
          <a:p>
            <a:pPr algn="ctr">
              <a:lnSpc>
                <a:spcPts val="4392"/>
              </a:lnSpc>
            </a:pPr>
            <a:r>
              <a:rPr lang="en-US" sz="3600" spc="-136">
                <a:solidFill>
                  <a:srgbClr val="8A5DB4"/>
                </a:solidFill>
                <a:latin typeface="Cosmic Octo Medium"/>
                <a:ea typeface="Cosmic Octo Medium"/>
                <a:cs typeface="Cosmic Octo Medium"/>
                <a:sym typeface="Cosmic Octo Medium"/>
              </a:rPr>
              <a:t>Gain index</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CF7F5"/>
        </a:solidFill>
      </p:bgPr>
    </p:bg>
    <p:spTree>
      <p:nvGrpSpPr>
        <p:cNvPr id="1" name=""/>
        <p:cNvGrpSpPr/>
        <p:nvPr/>
      </p:nvGrpSpPr>
      <p:grpSpPr>
        <a:xfrm>
          <a:off x="0" y="0"/>
          <a:ext cx="0" cy="0"/>
          <a:chOff x="0" y="0"/>
          <a:chExt cx="0" cy="0"/>
        </a:xfrm>
      </p:grpSpPr>
      <p:sp>
        <p:nvSpPr>
          <p:cNvPr name="Freeform 2" id="2"/>
          <p:cNvSpPr/>
          <p:nvPr/>
        </p:nvSpPr>
        <p:spPr>
          <a:xfrm flipH="false" flipV="false" rot="0">
            <a:off x="9932654" y="-3082800"/>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04941" y="-3082800"/>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932654" y="5444913"/>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04941" y="5444913"/>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514350" y="3064215"/>
            <a:ext cx="8436188" cy="4761396"/>
            <a:chOff x="0" y="0"/>
            <a:chExt cx="2302684" cy="1299638"/>
          </a:xfrm>
        </p:grpSpPr>
        <p:sp>
          <p:nvSpPr>
            <p:cNvPr name="Freeform 7" id="7"/>
            <p:cNvSpPr/>
            <p:nvPr/>
          </p:nvSpPr>
          <p:spPr>
            <a:xfrm flipH="false" flipV="false" rot="0">
              <a:off x="0" y="0"/>
              <a:ext cx="2302684" cy="1299638"/>
            </a:xfrm>
            <a:custGeom>
              <a:avLst/>
              <a:gdLst/>
              <a:ahLst/>
              <a:cxnLst/>
              <a:rect r="r" b="b" t="t" l="l"/>
              <a:pathLst>
                <a:path h="1299638" w="2302684">
                  <a:moveTo>
                    <a:pt x="18354" y="0"/>
                  </a:moveTo>
                  <a:lnTo>
                    <a:pt x="2284330" y="0"/>
                  </a:lnTo>
                  <a:cubicBezTo>
                    <a:pt x="2294467" y="0"/>
                    <a:pt x="2302684" y="8217"/>
                    <a:pt x="2302684" y="18354"/>
                  </a:cubicBezTo>
                  <a:lnTo>
                    <a:pt x="2302684" y="1281284"/>
                  </a:lnTo>
                  <a:cubicBezTo>
                    <a:pt x="2302684" y="1286152"/>
                    <a:pt x="2300750" y="1290820"/>
                    <a:pt x="2297308" y="1294262"/>
                  </a:cubicBezTo>
                  <a:cubicBezTo>
                    <a:pt x="2293866" y="1297704"/>
                    <a:pt x="2289198" y="1299638"/>
                    <a:pt x="2284330" y="1299638"/>
                  </a:cubicBezTo>
                  <a:lnTo>
                    <a:pt x="18354" y="1299638"/>
                  </a:lnTo>
                  <a:cubicBezTo>
                    <a:pt x="8217" y="1299638"/>
                    <a:pt x="0" y="1291421"/>
                    <a:pt x="0" y="1281284"/>
                  </a:cubicBezTo>
                  <a:lnTo>
                    <a:pt x="0" y="18354"/>
                  </a:lnTo>
                  <a:cubicBezTo>
                    <a:pt x="0" y="8217"/>
                    <a:pt x="8217" y="0"/>
                    <a:pt x="18354" y="0"/>
                  </a:cubicBezTo>
                  <a:close/>
                </a:path>
              </a:pathLst>
            </a:custGeom>
            <a:solidFill>
              <a:srgbClr val="EECACA"/>
            </a:solidFill>
          </p:spPr>
        </p:sp>
        <p:sp>
          <p:nvSpPr>
            <p:cNvPr name="TextBox 8" id="8"/>
            <p:cNvSpPr txBox="true"/>
            <p:nvPr/>
          </p:nvSpPr>
          <p:spPr>
            <a:xfrm>
              <a:off x="0" y="-38100"/>
              <a:ext cx="2302684" cy="1337738"/>
            </a:xfrm>
            <a:prstGeom prst="rect">
              <a:avLst/>
            </a:prstGeom>
          </p:spPr>
          <p:txBody>
            <a:bodyPr anchor="ctr" rtlCol="false" tIns="50800" lIns="50800" bIns="50800" rIns="50800"/>
            <a:lstStyle/>
            <a:p>
              <a:pPr algn="ctr">
                <a:lnSpc>
                  <a:spcPts val="2940"/>
                </a:lnSpc>
              </a:pPr>
            </a:p>
          </p:txBody>
        </p:sp>
      </p:grpSp>
      <p:sp>
        <p:nvSpPr>
          <p:cNvPr name="Freeform 9" id="9"/>
          <p:cNvSpPr/>
          <p:nvPr/>
        </p:nvSpPr>
        <p:spPr>
          <a:xfrm flipH="false" flipV="false" rot="0">
            <a:off x="634850" y="3415837"/>
            <a:ext cx="8157089" cy="4058152"/>
          </a:xfrm>
          <a:custGeom>
            <a:avLst/>
            <a:gdLst/>
            <a:ahLst/>
            <a:cxnLst/>
            <a:rect r="r" b="b" t="t" l="l"/>
            <a:pathLst>
              <a:path h="4058152" w="8157089">
                <a:moveTo>
                  <a:pt x="0" y="0"/>
                </a:moveTo>
                <a:lnTo>
                  <a:pt x="8157089" y="0"/>
                </a:lnTo>
                <a:lnTo>
                  <a:pt x="8157089" y="4058152"/>
                </a:lnTo>
                <a:lnTo>
                  <a:pt x="0" y="4058152"/>
                </a:lnTo>
                <a:lnTo>
                  <a:pt x="0" y="0"/>
                </a:lnTo>
                <a:close/>
              </a:path>
            </a:pathLst>
          </a:custGeom>
          <a:blipFill>
            <a:blip r:embed="rId4"/>
            <a:stretch>
              <a:fillRect l="0" t="0" r="0" b="0"/>
            </a:stretch>
          </a:blipFill>
        </p:spPr>
      </p:sp>
      <p:sp>
        <p:nvSpPr>
          <p:cNvPr name="Freeform 10" id="10"/>
          <p:cNvSpPr/>
          <p:nvPr/>
        </p:nvSpPr>
        <p:spPr>
          <a:xfrm flipH="false" flipV="false" rot="0">
            <a:off x="-7122772" y="-3082800"/>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7122772" y="5444913"/>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9451828" y="3064215"/>
            <a:ext cx="8436188" cy="4761396"/>
            <a:chOff x="0" y="0"/>
            <a:chExt cx="2302684" cy="1299638"/>
          </a:xfrm>
        </p:grpSpPr>
        <p:sp>
          <p:nvSpPr>
            <p:cNvPr name="Freeform 13" id="13"/>
            <p:cNvSpPr/>
            <p:nvPr/>
          </p:nvSpPr>
          <p:spPr>
            <a:xfrm flipH="false" flipV="false" rot="0">
              <a:off x="0" y="0"/>
              <a:ext cx="2302684" cy="1299638"/>
            </a:xfrm>
            <a:custGeom>
              <a:avLst/>
              <a:gdLst/>
              <a:ahLst/>
              <a:cxnLst/>
              <a:rect r="r" b="b" t="t" l="l"/>
              <a:pathLst>
                <a:path h="1299638" w="2302684">
                  <a:moveTo>
                    <a:pt x="18354" y="0"/>
                  </a:moveTo>
                  <a:lnTo>
                    <a:pt x="2284330" y="0"/>
                  </a:lnTo>
                  <a:cubicBezTo>
                    <a:pt x="2294467" y="0"/>
                    <a:pt x="2302684" y="8217"/>
                    <a:pt x="2302684" y="18354"/>
                  </a:cubicBezTo>
                  <a:lnTo>
                    <a:pt x="2302684" y="1281284"/>
                  </a:lnTo>
                  <a:cubicBezTo>
                    <a:pt x="2302684" y="1286152"/>
                    <a:pt x="2300750" y="1290820"/>
                    <a:pt x="2297308" y="1294262"/>
                  </a:cubicBezTo>
                  <a:cubicBezTo>
                    <a:pt x="2293866" y="1297704"/>
                    <a:pt x="2289198" y="1299638"/>
                    <a:pt x="2284330" y="1299638"/>
                  </a:cubicBezTo>
                  <a:lnTo>
                    <a:pt x="18354" y="1299638"/>
                  </a:lnTo>
                  <a:cubicBezTo>
                    <a:pt x="8217" y="1299638"/>
                    <a:pt x="0" y="1291421"/>
                    <a:pt x="0" y="1281284"/>
                  </a:cubicBezTo>
                  <a:lnTo>
                    <a:pt x="0" y="18354"/>
                  </a:lnTo>
                  <a:cubicBezTo>
                    <a:pt x="0" y="8217"/>
                    <a:pt x="8217" y="0"/>
                    <a:pt x="18354" y="0"/>
                  </a:cubicBezTo>
                  <a:close/>
                </a:path>
              </a:pathLst>
            </a:custGeom>
            <a:solidFill>
              <a:srgbClr val="EECACA"/>
            </a:solidFill>
          </p:spPr>
        </p:sp>
        <p:sp>
          <p:nvSpPr>
            <p:cNvPr name="TextBox 14" id="14"/>
            <p:cNvSpPr txBox="true"/>
            <p:nvPr/>
          </p:nvSpPr>
          <p:spPr>
            <a:xfrm>
              <a:off x="0" y="-38100"/>
              <a:ext cx="2302684" cy="1337738"/>
            </a:xfrm>
            <a:prstGeom prst="rect">
              <a:avLst/>
            </a:prstGeom>
          </p:spPr>
          <p:txBody>
            <a:bodyPr anchor="ctr" rtlCol="false" tIns="50800" lIns="50800" bIns="50800" rIns="50800"/>
            <a:lstStyle/>
            <a:p>
              <a:pPr algn="ctr">
                <a:lnSpc>
                  <a:spcPts val="2940"/>
                </a:lnSpc>
              </a:pPr>
            </a:p>
          </p:txBody>
        </p:sp>
      </p:grpSp>
      <p:sp>
        <p:nvSpPr>
          <p:cNvPr name="Freeform 15" id="15"/>
          <p:cNvSpPr/>
          <p:nvPr/>
        </p:nvSpPr>
        <p:spPr>
          <a:xfrm flipH="false" flipV="false" rot="0">
            <a:off x="9537620" y="3441251"/>
            <a:ext cx="8245555" cy="4102164"/>
          </a:xfrm>
          <a:custGeom>
            <a:avLst/>
            <a:gdLst/>
            <a:ahLst/>
            <a:cxnLst/>
            <a:rect r="r" b="b" t="t" l="l"/>
            <a:pathLst>
              <a:path h="4102164" w="8245555">
                <a:moveTo>
                  <a:pt x="0" y="0"/>
                </a:moveTo>
                <a:lnTo>
                  <a:pt x="8245555" y="0"/>
                </a:lnTo>
                <a:lnTo>
                  <a:pt x="8245555" y="4102164"/>
                </a:lnTo>
                <a:lnTo>
                  <a:pt x="0" y="4102164"/>
                </a:lnTo>
                <a:lnTo>
                  <a:pt x="0" y="0"/>
                </a:lnTo>
                <a:close/>
              </a:path>
            </a:pathLst>
          </a:custGeom>
          <a:blipFill>
            <a:blip r:embed="rId5"/>
            <a:stretch>
              <a:fillRect l="0" t="0" r="0" b="0"/>
            </a:stretch>
          </a:blipFill>
        </p:spPr>
      </p:sp>
      <p:sp>
        <p:nvSpPr>
          <p:cNvPr name="TextBox 16" id="16"/>
          <p:cNvSpPr txBox="true"/>
          <p:nvPr/>
        </p:nvSpPr>
        <p:spPr>
          <a:xfrm rot="0">
            <a:off x="2941194" y="594989"/>
            <a:ext cx="13963870" cy="918437"/>
          </a:xfrm>
          <a:prstGeom prst="rect">
            <a:avLst/>
          </a:prstGeom>
        </p:spPr>
        <p:txBody>
          <a:bodyPr anchor="t" rtlCol="false" tIns="0" lIns="0" bIns="0" rIns="0">
            <a:spAutoFit/>
          </a:bodyPr>
          <a:lstStyle/>
          <a:p>
            <a:pPr algn="ctr">
              <a:lnSpc>
                <a:spcPts val="7211"/>
              </a:lnSpc>
            </a:pPr>
            <a:r>
              <a:rPr lang="en-US" sz="5910" spc="-224">
                <a:solidFill>
                  <a:srgbClr val="DC786D"/>
                </a:solidFill>
                <a:latin typeface="Cosmic Octo Medium"/>
                <a:ea typeface="Cosmic Octo Medium"/>
                <a:cs typeface="Cosmic Octo Medium"/>
                <a:sym typeface="Cosmic Octo Medium"/>
              </a:rPr>
              <a:t>Decision tree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CF7F5"/>
        </a:solidFill>
      </p:bgPr>
    </p:bg>
    <p:spTree>
      <p:nvGrpSpPr>
        <p:cNvPr id="1" name=""/>
        <p:cNvGrpSpPr/>
        <p:nvPr/>
      </p:nvGrpSpPr>
      <p:grpSpPr>
        <a:xfrm>
          <a:off x="0" y="0"/>
          <a:ext cx="0" cy="0"/>
          <a:chOff x="0" y="0"/>
          <a:chExt cx="0" cy="0"/>
        </a:xfrm>
      </p:grpSpPr>
      <p:sp>
        <p:nvSpPr>
          <p:cNvPr name="Freeform 2" id="2"/>
          <p:cNvSpPr/>
          <p:nvPr/>
        </p:nvSpPr>
        <p:spPr>
          <a:xfrm flipH="false" flipV="false" rot="0">
            <a:off x="8291935" y="-3384213"/>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35778" y="-3384213"/>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291935" y="5143500"/>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35778" y="5143500"/>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5400000">
            <a:off x="17226417" y="1260159"/>
            <a:ext cx="487450" cy="281835"/>
          </a:xfrm>
          <a:custGeom>
            <a:avLst/>
            <a:gdLst/>
            <a:ahLst/>
            <a:cxnLst/>
            <a:rect r="r" b="b" t="t" l="l"/>
            <a:pathLst>
              <a:path h="281835" w="487450">
                <a:moveTo>
                  <a:pt x="0" y="0"/>
                </a:moveTo>
                <a:lnTo>
                  <a:pt x="487451" y="0"/>
                </a:lnTo>
                <a:lnTo>
                  <a:pt x="487451" y="281835"/>
                </a:lnTo>
                <a:lnTo>
                  <a:pt x="0" y="2818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aphicFrame>
        <p:nvGraphicFramePr>
          <p:cNvPr name="Table 7" id="7"/>
          <p:cNvGraphicFramePr>
            <a:graphicFrameLocks noGrp="true"/>
          </p:cNvGraphicFramePr>
          <p:nvPr/>
        </p:nvGraphicFramePr>
        <p:xfrm>
          <a:off x="706775" y="4727264"/>
          <a:ext cx="5144234" cy="5429789"/>
        </p:xfrm>
        <a:graphic>
          <a:graphicData uri="http://schemas.openxmlformats.org/drawingml/2006/table">
            <a:tbl>
              <a:tblPr/>
              <a:tblGrid>
                <a:gridCol w="2572117"/>
                <a:gridCol w="2572117"/>
              </a:tblGrid>
              <a:tr h="1085958">
                <a:tc>
                  <a:txBody>
                    <a:bodyPr anchor="t" rtlCol="false"/>
                    <a:lstStyle/>
                    <a:p>
                      <a:pPr algn="ctr">
                        <a:lnSpc>
                          <a:spcPts val="2495"/>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7867B4">
                        <a:alpha val="89804"/>
                      </a:srgbClr>
                    </a:solidFill>
                  </a:tcPr>
                </a:tc>
                <a:tc>
                  <a:txBody>
                    <a:bodyPr anchor="t" rtlCol="false"/>
                    <a:lstStyle/>
                    <a:p>
                      <a:pPr algn="ctr">
                        <a:lnSpc>
                          <a:spcPts val="2495"/>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EECACA">
                        <a:alpha val="89804"/>
                      </a:srgbClr>
                    </a:solidFill>
                  </a:tcPr>
                </a:tc>
              </a:tr>
              <a:tr h="1085958">
                <a:tc>
                  <a:txBody>
                    <a:bodyPr anchor="t" rtlCol="false"/>
                    <a:lstStyle/>
                    <a:p>
                      <a:pPr algn="ctr">
                        <a:lnSpc>
                          <a:spcPts val="2495"/>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7867B4">
                        <a:alpha val="89804"/>
                      </a:srgbClr>
                    </a:solidFill>
                  </a:tcPr>
                </a:tc>
                <a:tc>
                  <a:txBody>
                    <a:bodyPr anchor="t" rtlCol="false"/>
                    <a:lstStyle/>
                    <a:p>
                      <a:pPr algn="ctr">
                        <a:lnSpc>
                          <a:spcPts val="2495"/>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EECACA">
                        <a:alpha val="89804"/>
                      </a:srgbClr>
                    </a:solidFill>
                  </a:tcPr>
                </a:tc>
              </a:tr>
              <a:tr h="1085958">
                <a:tc>
                  <a:txBody>
                    <a:bodyPr anchor="t" rtlCol="false"/>
                    <a:lstStyle/>
                    <a:p>
                      <a:pPr algn="ctr">
                        <a:lnSpc>
                          <a:spcPts val="2495"/>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7867B4">
                        <a:alpha val="89804"/>
                      </a:srgbClr>
                    </a:solidFill>
                  </a:tcPr>
                </a:tc>
                <a:tc>
                  <a:txBody>
                    <a:bodyPr anchor="t" rtlCol="false"/>
                    <a:lstStyle/>
                    <a:p>
                      <a:pPr algn="ctr">
                        <a:lnSpc>
                          <a:spcPts val="2495"/>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EECACA">
                        <a:alpha val="89804"/>
                      </a:srgbClr>
                    </a:solidFill>
                  </a:tcPr>
                </a:tc>
              </a:tr>
              <a:tr h="1085958">
                <a:tc>
                  <a:txBody>
                    <a:bodyPr anchor="t" rtlCol="false"/>
                    <a:lstStyle/>
                    <a:p>
                      <a:pPr algn="ctr">
                        <a:lnSpc>
                          <a:spcPts val="2495"/>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7867B4">
                        <a:alpha val="89804"/>
                      </a:srgbClr>
                    </a:solidFill>
                  </a:tcPr>
                </a:tc>
                <a:tc>
                  <a:txBody>
                    <a:bodyPr anchor="t" rtlCol="false"/>
                    <a:lstStyle/>
                    <a:p>
                      <a:pPr algn="ctr">
                        <a:lnSpc>
                          <a:spcPts val="2495"/>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EECACA">
                        <a:alpha val="89804"/>
                      </a:srgbClr>
                    </a:solidFill>
                  </a:tcPr>
                </a:tc>
              </a:tr>
              <a:tr h="1085958">
                <a:tc>
                  <a:txBody>
                    <a:bodyPr anchor="t" rtlCol="false"/>
                    <a:lstStyle/>
                    <a:p>
                      <a:pPr algn="ctr">
                        <a:lnSpc>
                          <a:spcPts val="2495"/>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7867B4">
                        <a:alpha val="89804"/>
                      </a:srgbClr>
                    </a:solidFill>
                  </a:tcPr>
                </a:tc>
                <a:tc>
                  <a:txBody>
                    <a:bodyPr anchor="t" rtlCol="false"/>
                    <a:lstStyle/>
                    <a:p>
                      <a:pPr algn="ctr">
                        <a:lnSpc>
                          <a:spcPts val="2495"/>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EECACA">
                        <a:alpha val="89804"/>
                      </a:srgbClr>
                    </a:solidFill>
                  </a:tcPr>
                </a:tc>
              </a:tr>
            </a:tbl>
          </a:graphicData>
        </a:graphic>
      </p:graphicFrame>
      <p:sp>
        <p:nvSpPr>
          <p:cNvPr name="TextBox 8" id="8"/>
          <p:cNvSpPr txBox="true"/>
          <p:nvPr/>
        </p:nvSpPr>
        <p:spPr>
          <a:xfrm rot="0">
            <a:off x="1607399" y="984148"/>
            <a:ext cx="15081924" cy="1483233"/>
          </a:xfrm>
          <a:prstGeom prst="rect">
            <a:avLst/>
          </a:prstGeom>
        </p:spPr>
        <p:txBody>
          <a:bodyPr anchor="t" rtlCol="false" tIns="0" lIns="0" bIns="0" rIns="0">
            <a:spAutoFit/>
          </a:bodyPr>
          <a:lstStyle/>
          <a:p>
            <a:pPr algn="ctr">
              <a:lnSpc>
                <a:spcPts val="5856"/>
              </a:lnSpc>
            </a:pPr>
            <a:r>
              <a:rPr lang="en-US" b="true" sz="4800" spc="-182">
                <a:solidFill>
                  <a:srgbClr val="DC786D"/>
                </a:solidFill>
                <a:latin typeface="Cosmic Octo Medium"/>
                <a:ea typeface="Cosmic Octo Medium"/>
                <a:cs typeface="Cosmic Octo Medium"/>
                <a:sym typeface="Cosmic Octo Medium"/>
              </a:rPr>
              <a:t>Comparison Between Different</a:t>
            </a:r>
          </a:p>
          <a:p>
            <a:pPr algn="ctr">
              <a:lnSpc>
                <a:spcPts val="5856"/>
              </a:lnSpc>
            </a:pPr>
            <a:r>
              <a:rPr lang="en-US" b="true" sz="4800" spc="-182">
                <a:solidFill>
                  <a:srgbClr val="DC786D"/>
                </a:solidFill>
                <a:latin typeface="Cosmic Octo Medium"/>
                <a:ea typeface="Cosmic Octo Medium"/>
                <a:cs typeface="Cosmic Octo Medium"/>
                <a:sym typeface="Cosmic Octo Medium"/>
              </a:rPr>
              <a:t>Partition Using Information Gain</a:t>
            </a:r>
          </a:p>
        </p:txBody>
      </p:sp>
      <p:sp>
        <p:nvSpPr>
          <p:cNvPr name="Freeform 9" id="9"/>
          <p:cNvSpPr/>
          <p:nvPr/>
        </p:nvSpPr>
        <p:spPr>
          <a:xfrm flipH="false" flipV="false" rot="0">
            <a:off x="15592739" y="-3384213"/>
            <a:ext cx="8527713" cy="8527713"/>
          </a:xfrm>
          <a:custGeom>
            <a:avLst/>
            <a:gdLst/>
            <a:ahLst/>
            <a:cxnLst/>
            <a:rect r="r" b="b" t="t" l="l"/>
            <a:pathLst>
              <a:path h="8527713" w="8527713">
                <a:moveTo>
                  <a:pt x="0" y="0"/>
                </a:moveTo>
                <a:lnTo>
                  <a:pt x="8527712" y="0"/>
                </a:lnTo>
                <a:lnTo>
                  <a:pt x="8527712"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6819648" y="5143500"/>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graphicFrame>
        <p:nvGraphicFramePr>
          <p:cNvPr name="Table 11" id="11"/>
          <p:cNvGraphicFramePr>
            <a:graphicFrameLocks noGrp="true"/>
          </p:cNvGraphicFramePr>
          <p:nvPr/>
        </p:nvGraphicFramePr>
        <p:xfrm>
          <a:off x="6571883" y="4727264"/>
          <a:ext cx="5144234" cy="5429789"/>
        </p:xfrm>
        <a:graphic>
          <a:graphicData uri="http://schemas.openxmlformats.org/drawingml/2006/table">
            <a:tbl>
              <a:tblPr/>
              <a:tblGrid>
                <a:gridCol w="2572117"/>
                <a:gridCol w="2572117"/>
              </a:tblGrid>
              <a:tr h="1085958">
                <a:tc>
                  <a:txBody>
                    <a:bodyPr anchor="t" rtlCol="false"/>
                    <a:lstStyle/>
                    <a:p>
                      <a:pPr algn="ctr">
                        <a:lnSpc>
                          <a:spcPts val="2495"/>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7867B4">
                        <a:alpha val="89804"/>
                      </a:srgbClr>
                    </a:solidFill>
                  </a:tcPr>
                </a:tc>
                <a:tc>
                  <a:txBody>
                    <a:bodyPr anchor="t" rtlCol="false"/>
                    <a:lstStyle/>
                    <a:p>
                      <a:pPr algn="ctr">
                        <a:lnSpc>
                          <a:spcPts val="2495"/>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EECACA">
                        <a:alpha val="89804"/>
                      </a:srgbClr>
                    </a:solidFill>
                  </a:tcPr>
                </a:tc>
              </a:tr>
              <a:tr h="1085958">
                <a:tc>
                  <a:txBody>
                    <a:bodyPr anchor="t" rtlCol="false"/>
                    <a:lstStyle/>
                    <a:p>
                      <a:pPr algn="ctr">
                        <a:lnSpc>
                          <a:spcPts val="2495"/>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7867B4">
                        <a:alpha val="89804"/>
                      </a:srgbClr>
                    </a:solidFill>
                  </a:tcPr>
                </a:tc>
                <a:tc>
                  <a:txBody>
                    <a:bodyPr anchor="t" rtlCol="false"/>
                    <a:lstStyle/>
                    <a:p>
                      <a:pPr algn="ctr">
                        <a:lnSpc>
                          <a:spcPts val="2495"/>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EECACA">
                        <a:alpha val="89804"/>
                      </a:srgbClr>
                    </a:solidFill>
                  </a:tcPr>
                </a:tc>
              </a:tr>
              <a:tr h="1085958">
                <a:tc>
                  <a:txBody>
                    <a:bodyPr anchor="t" rtlCol="false"/>
                    <a:lstStyle/>
                    <a:p>
                      <a:pPr algn="ctr">
                        <a:lnSpc>
                          <a:spcPts val="2495"/>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7867B4">
                        <a:alpha val="89804"/>
                      </a:srgbClr>
                    </a:solidFill>
                  </a:tcPr>
                </a:tc>
                <a:tc>
                  <a:txBody>
                    <a:bodyPr anchor="t" rtlCol="false"/>
                    <a:lstStyle/>
                    <a:p>
                      <a:pPr algn="ctr">
                        <a:lnSpc>
                          <a:spcPts val="2495"/>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EECACA">
                        <a:alpha val="89804"/>
                      </a:srgbClr>
                    </a:solidFill>
                  </a:tcPr>
                </a:tc>
              </a:tr>
              <a:tr h="1085958">
                <a:tc>
                  <a:txBody>
                    <a:bodyPr anchor="t" rtlCol="false"/>
                    <a:lstStyle/>
                    <a:p>
                      <a:pPr algn="ctr">
                        <a:lnSpc>
                          <a:spcPts val="2495"/>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7867B4">
                        <a:alpha val="89804"/>
                      </a:srgbClr>
                    </a:solidFill>
                  </a:tcPr>
                </a:tc>
                <a:tc>
                  <a:txBody>
                    <a:bodyPr anchor="t" rtlCol="false"/>
                    <a:lstStyle/>
                    <a:p>
                      <a:pPr algn="ctr">
                        <a:lnSpc>
                          <a:spcPts val="2495"/>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EECACA">
                        <a:alpha val="89804"/>
                      </a:srgbClr>
                    </a:solidFill>
                  </a:tcPr>
                </a:tc>
              </a:tr>
              <a:tr h="1085958">
                <a:tc>
                  <a:txBody>
                    <a:bodyPr anchor="t" rtlCol="false"/>
                    <a:lstStyle/>
                    <a:p>
                      <a:pPr algn="ctr">
                        <a:lnSpc>
                          <a:spcPts val="2495"/>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7867B4">
                        <a:alpha val="89804"/>
                      </a:srgbClr>
                    </a:solidFill>
                  </a:tcPr>
                </a:tc>
                <a:tc>
                  <a:txBody>
                    <a:bodyPr anchor="t" rtlCol="false"/>
                    <a:lstStyle/>
                    <a:p>
                      <a:pPr algn="ctr">
                        <a:lnSpc>
                          <a:spcPts val="2495"/>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EECACA">
                        <a:alpha val="89804"/>
                      </a:srgbClr>
                    </a:solidFill>
                  </a:tcPr>
                </a:tc>
              </a:tr>
            </a:tbl>
          </a:graphicData>
        </a:graphic>
      </p:graphicFrame>
      <p:graphicFrame>
        <p:nvGraphicFramePr>
          <p:cNvPr name="Table 12" id="12"/>
          <p:cNvGraphicFramePr>
            <a:graphicFrameLocks noGrp="true"/>
          </p:cNvGraphicFramePr>
          <p:nvPr/>
        </p:nvGraphicFramePr>
        <p:xfrm>
          <a:off x="12555791" y="4727264"/>
          <a:ext cx="5144234" cy="5429789"/>
        </p:xfrm>
        <a:graphic>
          <a:graphicData uri="http://schemas.openxmlformats.org/drawingml/2006/table">
            <a:tbl>
              <a:tblPr/>
              <a:tblGrid>
                <a:gridCol w="2572117"/>
                <a:gridCol w="2572117"/>
              </a:tblGrid>
              <a:tr h="1085958">
                <a:tc>
                  <a:txBody>
                    <a:bodyPr anchor="t" rtlCol="false"/>
                    <a:lstStyle/>
                    <a:p>
                      <a:pPr algn="ctr">
                        <a:lnSpc>
                          <a:spcPts val="2495"/>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7867B4">
                        <a:alpha val="89804"/>
                      </a:srgbClr>
                    </a:solidFill>
                  </a:tcPr>
                </a:tc>
                <a:tc>
                  <a:txBody>
                    <a:bodyPr anchor="t" rtlCol="false"/>
                    <a:lstStyle/>
                    <a:p>
                      <a:pPr algn="ctr">
                        <a:lnSpc>
                          <a:spcPts val="2495"/>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EECACA">
                        <a:alpha val="89804"/>
                      </a:srgbClr>
                    </a:solidFill>
                  </a:tcPr>
                </a:tc>
              </a:tr>
              <a:tr h="1085958">
                <a:tc>
                  <a:txBody>
                    <a:bodyPr anchor="t" rtlCol="false"/>
                    <a:lstStyle/>
                    <a:p>
                      <a:pPr algn="ctr">
                        <a:lnSpc>
                          <a:spcPts val="2495"/>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7867B4">
                        <a:alpha val="89804"/>
                      </a:srgbClr>
                    </a:solidFill>
                  </a:tcPr>
                </a:tc>
                <a:tc>
                  <a:txBody>
                    <a:bodyPr anchor="t" rtlCol="false"/>
                    <a:lstStyle/>
                    <a:p>
                      <a:pPr algn="ctr">
                        <a:lnSpc>
                          <a:spcPts val="2495"/>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EECACA">
                        <a:alpha val="89804"/>
                      </a:srgbClr>
                    </a:solidFill>
                  </a:tcPr>
                </a:tc>
              </a:tr>
              <a:tr h="1085958">
                <a:tc>
                  <a:txBody>
                    <a:bodyPr anchor="t" rtlCol="false"/>
                    <a:lstStyle/>
                    <a:p>
                      <a:pPr algn="ctr">
                        <a:lnSpc>
                          <a:spcPts val="2495"/>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7867B4">
                        <a:alpha val="89804"/>
                      </a:srgbClr>
                    </a:solidFill>
                  </a:tcPr>
                </a:tc>
                <a:tc>
                  <a:txBody>
                    <a:bodyPr anchor="t" rtlCol="false"/>
                    <a:lstStyle/>
                    <a:p>
                      <a:pPr algn="ctr">
                        <a:lnSpc>
                          <a:spcPts val="2495"/>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EECACA">
                        <a:alpha val="89804"/>
                      </a:srgbClr>
                    </a:solidFill>
                  </a:tcPr>
                </a:tc>
              </a:tr>
              <a:tr h="1085958">
                <a:tc>
                  <a:txBody>
                    <a:bodyPr anchor="t" rtlCol="false"/>
                    <a:lstStyle/>
                    <a:p>
                      <a:pPr algn="ctr">
                        <a:lnSpc>
                          <a:spcPts val="2495"/>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7867B4">
                        <a:alpha val="89804"/>
                      </a:srgbClr>
                    </a:solidFill>
                  </a:tcPr>
                </a:tc>
                <a:tc>
                  <a:txBody>
                    <a:bodyPr anchor="t" rtlCol="false"/>
                    <a:lstStyle/>
                    <a:p>
                      <a:pPr algn="ctr">
                        <a:lnSpc>
                          <a:spcPts val="2495"/>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EECACA">
                        <a:alpha val="89804"/>
                      </a:srgbClr>
                    </a:solidFill>
                  </a:tcPr>
                </a:tc>
              </a:tr>
              <a:tr h="1085958">
                <a:tc>
                  <a:txBody>
                    <a:bodyPr anchor="t" rtlCol="false"/>
                    <a:lstStyle/>
                    <a:p>
                      <a:pPr algn="ctr">
                        <a:lnSpc>
                          <a:spcPts val="2495"/>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7867B4">
                        <a:alpha val="89804"/>
                      </a:srgbClr>
                    </a:solidFill>
                  </a:tcPr>
                </a:tc>
                <a:tc>
                  <a:txBody>
                    <a:bodyPr anchor="t" rtlCol="false"/>
                    <a:lstStyle/>
                    <a:p>
                      <a:pPr algn="ctr">
                        <a:lnSpc>
                          <a:spcPts val="2495"/>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EECACA">
                        <a:alpha val="89804"/>
                      </a:srgbClr>
                    </a:solidFill>
                  </a:tcPr>
                </a:tc>
              </a:tr>
            </a:tbl>
          </a:graphicData>
        </a:graphic>
      </p:graphicFrame>
      <p:sp>
        <p:nvSpPr>
          <p:cNvPr name="Freeform 13" id="13"/>
          <p:cNvSpPr/>
          <p:nvPr/>
        </p:nvSpPr>
        <p:spPr>
          <a:xfrm flipH="false" flipV="false" rot="0">
            <a:off x="6716428" y="3640960"/>
            <a:ext cx="817029" cy="827562"/>
          </a:xfrm>
          <a:custGeom>
            <a:avLst/>
            <a:gdLst/>
            <a:ahLst/>
            <a:cxnLst/>
            <a:rect r="r" b="b" t="t" l="l"/>
            <a:pathLst>
              <a:path h="827562" w="817029">
                <a:moveTo>
                  <a:pt x="0" y="0"/>
                </a:moveTo>
                <a:lnTo>
                  <a:pt x="817029" y="0"/>
                </a:lnTo>
                <a:lnTo>
                  <a:pt x="817029" y="827562"/>
                </a:lnTo>
                <a:lnTo>
                  <a:pt x="0" y="8275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589043" y="3643588"/>
            <a:ext cx="879314" cy="887382"/>
          </a:xfrm>
          <a:custGeom>
            <a:avLst/>
            <a:gdLst/>
            <a:ahLst/>
            <a:cxnLst/>
            <a:rect r="r" b="b" t="t" l="l"/>
            <a:pathLst>
              <a:path h="887382" w="879314">
                <a:moveTo>
                  <a:pt x="0" y="0"/>
                </a:moveTo>
                <a:lnTo>
                  <a:pt x="879314" y="0"/>
                </a:lnTo>
                <a:lnTo>
                  <a:pt x="879314" y="887382"/>
                </a:lnTo>
                <a:lnTo>
                  <a:pt x="0" y="88738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12698666" y="3591768"/>
            <a:ext cx="936871" cy="952457"/>
          </a:xfrm>
          <a:custGeom>
            <a:avLst/>
            <a:gdLst/>
            <a:ahLst/>
            <a:cxnLst/>
            <a:rect r="r" b="b" t="t" l="l"/>
            <a:pathLst>
              <a:path h="952457" w="936871">
                <a:moveTo>
                  <a:pt x="0" y="0"/>
                </a:moveTo>
                <a:lnTo>
                  <a:pt x="936872" y="0"/>
                </a:lnTo>
                <a:lnTo>
                  <a:pt x="936872" y="952457"/>
                </a:lnTo>
                <a:lnTo>
                  <a:pt x="0" y="95245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6" id="16"/>
          <p:cNvSpPr txBox="true"/>
          <p:nvPr/>
        </p:nvSpPr>
        <p:spPr>
          <a:xfrm rot="0">
            <a:off x="178718" y="4955053"/>
            <a:ext cx="3532969" cy="393446"/>
          </a:xfrm>
          <a:prstGeom prst="rect">
            <a:avLst/>
          </a:prstGeom>
        </p:spPr>
        <p:txBody>
          <a:bodyPr anchor="t" rtlCol="false" tIns="0" lIns="0" bIns="0" rIns="0">
            <a:spAutoFit/>
          </a:bodyPr>
          <a:lstStyle/>
          <a:p>
            <a:pPr algn="ctr">
              <a:lnSpc>
                <a:spcPts val="3172"/>
              </a:lnSpc>
            </a:pPr>
            <a:r>
              <a:rPr lang="en-US" sz="2600" spc="-98">
                <a:solidFill>
                  <a:srgbClr val="FCF7F5"/>
                </a:solidFill>
                <a:latin typeface="Cosmic Octo Medium"/>
                <a:ea typeface="Cosmic Octo Medium"/>
                <a:cs typeface="Cosmic Octo Medium"/>
                <a:sym typeface="Cosmic Octo Medium"/>
              </a:rPr>
              <a:t>Accuracy</a:t>
            </a:r>
          </a:p>
        </p:txBody>
      </p:sp>
      <p:sp>
        <p:nvSpPr>
          <p:cNvPr name="TextBox 17" id="17"/>
          <p:cNvSpPr txBox="true"/>
          <p:nvPr/>
        </p:nvSpPr>
        <p:spPr>
          <a:xfrm rot="0">
            <a:off x="216818" y="6069739"/>
            <a:ext cx="3532969" cy="393446"/>
          </a:xfrm>
          <a:prstGeom prst="rect">
            <a:avLst/>
          </a:prstGeom>
        </p:spPr>
        <p:txBody>
          <a:bodyPr anchor="t" rtlCol="false" tIns="0" lIns="0" bIns="0" rIns="0">
            <a:spAutoFit/>
          </a:bodyPr>
          <a:lstStyle/>
          <a:p>
            <a:pPr algn="ctr">
              <a:lnSpc>
                <a:spcPts val="3172"/>
              </a:lnSpc>
            </a:pPr>
            <a:r>
              <a:rPr lang="en-US" sz="2600" spc="-98">
                <a:solidFill>
                  <a:srgbClr val="FCF7F5"/>
                </a:solidFill>
                <a:latin typeface="Cosmic Octo Medium"/>
                <a:ea typeface="Cosmic Octo Medium"/>
                <a:cs typeface="Cosmic Octo Medium"/>
                <a:sym typeface="Cosmic Octo Medium"/>
              </a:rPr>
              <a:t>Error rate</a:t>
            </a:r>
          </a:p>
        </p:txBody>
      </p:sp>
      <p:sp>
        <p:nvSpPr>
          <p:cNvPr name="TextBox 18" id="18"/>
          <p:cNvSpPr txBox="true"/>
          <p:nvPr/>
        </p:nvSpPr>
        <p:spPr>
          <a:xfrm rot="0">
            <a:off x="169193" y="7189047"/>
            <a:ext cx="3532969" cy="402971"/>
          </a:xfrm>
          <a:prstGeom prst="rect">
            <a:avLst/>
          </a:prstGeom>
        </p:spPr>
        <p:txBody>
          <a:bodyPr anchor="t" rtlCol="false" tIns="0" lIns="0" bIns="0" rIns="0">
            <a:spAutoFit/>
          </a:bodyPr>
          <a:lstStyle/>
          <a:p>
            <a:pPr algn="ctr">
              <a:lnSpc>
                <a:spcPts val="3171"/>
              </a:lnSpc>
            </a:pPr>
            <a:r>
              <a:rPr lang="en-US" sz="2599" spc="-98">
                <a:solidFill>
                  <a:srgbClr val="FCF7F5"/>
                </a:solidFill>
                <a:latin typeface="Cosmic Octo Medium"/>
                <a:ea typeface="Cosmic Octo Medium"/>
                <a:cs typeface="Cosmic Octo Medium"/>
                <a:sym typeface="Cosmic Octo Medium"/>
              </a:rPr>
              <a:t>Sensitivity</a:t>
            </a:r>
          </a:p>
        </p:txBody>
      </p:sp>
      <p:sp>
        <p:nvSpPr>
          <p:cNvPr name="TextBox 19" id="19"/>
          <p:cNvSpPr txBox="true"/>
          <p:nvPr/>
        </p:nvSpPr>
        <p:spPr>
          <a:xfrm rot="0">
            <a:off x="178718" y="8342969"/>
            <a:ext cx="3532969" cy="393446"/>
          </a:xfrm>
          <a:prstGeom prst="rect">
            <a:avLst/>
          </a:prstGeom>
        </p:spPr>
        <p:txBody>
          <a:bodyPr anchor="t" rtlCol="false" tIns="0" lIns="0" bIns="0" rIns="0">
            <a:spAutoFit/>
          </a:bodyPr>
          <a:lstStyle/>
          <a:p>
            <a:pPr algn="ctr">
              <a:lnSpc>
                <a:spcPts val="3172"/>
              </a:lnSpc>
            </a:pPr>
            <a:r>
              <a:rPr lang="en-US" sz="2600" spc="-98">
                <a:solidFill>
                  <a:srgbClr val="FCF7F5"/>
                </a:solidFill>
                <a:latin typeface="Cosmic Octo Medium"/>
                <a:ea typeface="Cosmic Octo Medium"/>
                <a:cs typeface="Cosmic Octo Medium"/>
                <a:sym typeface="Cosmic Octo Medium"/>
              </a:rPr>
              <a:t>Specificity</a:t>
            </a:r>
          </a:p>
        </p:txBody>
      </p:sp>
      <p:sp>
        <p:nvSpPr>
          <p:cNvPr name="TextBox 20" id="20"/>
          <p:cNvSpPr txBox="true"/>
          <p:nvPr/>
        </p:nvSpPr>
        <p:spPr>
          <a:xfrm rot="0">
            <a:off x="114300" y="9479365"/>
            <a:ext cx="3532969" cy="393446"/>
          </a:xfrm>
          <a:prstGeom prst="rect">
            <a:avLst/>
          </a:prstGeom>
        </p:spPr>
        <p:txBody>
          <a:bodyPr anchor="t" rtlCol="false" tIns="0" lIns="0" bIns="0" rIns="0">
            <a:spAutoFit/>
          </a:bodyPr>
          <a:lstStyle/>
          <a:p>
            <a:pPr algn="ctr">
              <a:lnSpc>
                <a:spcPts val="3172"/>
              </a:lnSpc>
            </a:pPr>
            <a:r>
              <a:rPr lang="en-US" sz="2600" spc="-98">
                <a:solidFill>
                  <a:srgbClr val="FCF7F5"/>
                </a:solidFill>
                <a:latin typeface="Cosmic Octo Medium"/>
                <a:ea typeface="Cosmic Octo Medium"/>
                <a:cs typeface="Cosmic Octo Medium"/>
                <a:sym typeface="Cosmic Octo Medium"/>
              </a:rPr>
              <a:t>Precision</a:t>
            </a:r>
          </a:p>
        </p:txBody>
      </p:sp>
      <p:sp>
        <p:nvSpPr>
          <p:cNvPr name="TextBox 21" id="21"/>
          <p:cNvSpPr txBox="true"/>
          <p:nvPr/>
        </p:nvSpPr>
        <p:spPr>
          <a:xfrm rot="0">
            <a:off x="6001152" y="4955053"/>
            <a:ext cx="3532969" cy="393446"/>
          </a:xfrm>
          <a:prstGeom prst="rect">
            <a:avLst/>
          </a:prstGeom>
        </p:spPr>
        <p:txBody>
          <a:bodyPr anchor="t" rtlCol="false" tIns="0" lIns="0" bIns="0" rIns="0">
            <a:spAutoFit/>
          </a:bodyPr>
          <a:lstStyle/>
          <a:p>
            <a:pPr algn="ctr">
              <a:lnSpc>
                <a:spcPts val="3172"/>
              </a:lnSpc>
            </a:pPr>
            <a:r>
              <a:rPr lang="en-US" sz="2600" spc="-98">
                <a:solidFill>
                  <a:srgbClr val="FCF7F5"/>
                </a:solidFill>
                <a:latin typeface="Cosmic Octo Medium"/>
                <a:ea typeface="Cosmic Octo Medium"/>
                <a:cs typeface="Cosmic Octo Medium"/>
                <a:sym typeface="Cosmic Octo Medium"/>
              </a:rPr>
              <a:t>Accuracy</a:t>
            </a:r>
          </a:p>
        </p:txBody>
      </p:sp>
      <p:sp>
        <p:nvSpPr>
          <p:cNvPr name="TextBox 22" id="22"/>
          <p:cNvSpPr txBox="true"/>
          <p:nvPr/>
        </p:nvSpPr>
        <p:spPr>
          <a:xfrm rot="0">
            <a:off x="6048777" y="6069739"/>
            <a:ext cx="3532969" cy="393446"/>
          </a:xfrm>
          <a:prstGeom prst="rect">
            <a:avLst/>
          </a:prstGeom>
        </p:spPr>
        <p:txBody>
          <a:bodyPr anchor="t" rtlCol="false" tIns="0" lIns="0" bIns="0" rIns="0">
            <a:spAutoFit/>
          </a:bodyPr>
          <a:lstStyle/>
          <a:p>
            <a:pPr algn="ctr">
              <a:lnSpc>
                <a:spcPts val="3172"/>
              </a:lnSpc>
            </a:pPr>
            <a:r>
              <a:rPr lang="en-US" sz="2600" spc="-98">
                <a:solidFill>
                  <a:srgbClr val="FCF7F5"/>
                </a:solidFill>
                <a:latin typeface="Cosmic Octo Medium"/>
                <a:ea typeface="Cosmic Octo Medium"/>
                <a:cs typeface="Cosmic Octo Medium"/>
                <a:sym typeface="Cosmic Octo Medium"/>
              </a:rPr>
              <a:t>Error rate</a:t>
            </a:r>
          </a:p>
        </p:txBody>
      </p:sp>
      <p:sp>
        <p:nvSpPr>
          <p:cNvPr name="TextBox 23" id="23"/>
          <p:cNvSpPr txBox="true"/>
          <p:nvPr/>
        </p:nvSpPr>
        <p:spPr>
          <a:xfrm rot="0">
            <a:off x="6010677" y="7244187"/>
            <a:ext cx="3532969" cy="402971"/>
          </a:xfrm>
          <a:prstGeom prst="rect">
            <a:avLst/>
          </a:prstGeom>
        </p:spPr>
        <p:txBody>
          <a:bodyPr anchor="t" rtlCol="false" tIns="0" lIns="0" bIns="0" rIns="0">
            <a:spAutoFit/>
          </a:bodyPr>
          <a:lstStyle/>
          <a:p>
            <a:pPr algn="ctr">
              <a:lnSpc>
                <a:spcPts val="3171"/>
              </a:lnSpc>
            </a:pPr>
            <a:r>
              <a:rPr lang="en-US" sz="2599" spc="-98">
                <a:solidFill>
                  <a:srgbClr val="FCF7F5"/>
                </a:solidFill>
                <a:latin typeface="Cosmic Octo Medium"/>
                <a:ea typeface="Cosmic Octo Medium"/>
                <a:cs typeface="Cosmic Octo Medium"/>
                <a:sym typeface="Cosmic Octo Medium"/>
              </a:rPr>
              <a:t>Sensitivity</a:t>
            </a:r>
          </a:p>
        </p:txBody>
      </p:sp>
      <p:sp>
        <p:nvSpPr>
          <p:cNvPr name="TextBox 24" id="24"/>
          <p:cNvSpPr txBox="true"/>
          <p:nvPr/>
        </p:nvSpPr>
        <p:spPr>
          <a:xfrm rot="0">
            <a:off x="6010677" y="8398109"/>
            <a:ext cx="3532969" cy="393446"/>
          </a:xfrm>
          <a:prstGeom prst="rect">
            <a:avLst/>
          </a:prstGeom>
        </p:spPr>
        <p:txBody>
          <a:bodyPr anchor="t" rtlCol="false" tIns="0" lIns="0" bIns="0" rIns="0">
            <a:spAutoFit/>
          </a:bodyPr>
          <a:lstStyle/>
          <a:p>
            <a:pPr algn="ctr">
              <a:lnSpc>
                <a:spcPts val="3172"/>
              </a:lnSpc>
            </a:pPr>
            <a:r>
              <a:rPr lang="en-US" sz="2600" spc="-98">
                <a:solidFill>
                  <a:srgbClr val="FCF7F5"/>
                </a:solidFill>
                <a:latin typeface="Cosmic Octo Medium"/>
                <a:ea typeface="Cosmic Octo Medium"/>
                <a:cs typeface="Cosmic Octo Medium"/>
                <a:sym typeface="Cosmic Octo Medium"/>
              </a:rPr>
              <a:t>Specificity</a:t>
            </a:r>
          </a:p>
        </p:txBody>
      </p:sp>
      <p:sp>
        <p:nvSpPr>
          <p:cNvPr name="TextBox 25" id="25"/>
          <p:cNvSpPr txBox="true"/>
          <p:nvPr/>
        </p:nvSpPr>
        <p:spPr>
          <a:xfrm rot="0">
            <a:off x="6020202" y="9442091"/>
            <a:ext cx="3532969" cy="393446"/>
          </a:xfrm>
          <a:prstGeom prst="rect">
            <a:avLst/>
          </a:prstGeom>
        </p:spPr>
        <p:txBody>
          <a:bodyPr anchor="t" rtlCol="false" tIns="0" lIns="0" bIns="0" rIns="0">
            <a:spAutoFit/>
          </a:bodyPr>
          <a:lstStyle/>
          <a:p>
            <a:pPr algn="ctr">
              <a:lnSpc>
                <a:spcPts val="3172"/>
              </a:lnSpc>
            </a:pPr>
            <a:r>
              <a:rPr lang="en-US" sz="2600" spc="-98">
                <a:solidFill>
                  <a:srgbClr val="FCF7F5"/>
                </a:solidFill>
                <a:latin typeface="Cosmic Octo Medium"/>
                <a:ea typeface="Cosmic Octo Medium"/>
                <a:cs typeface="Cosmic Octo Medium"/>
                <a:sym typeface="Cosmic Octo Medium"/>
              </a:rPr>
              <a:t>Precision</a:t>
            </a:r>
          </a:p>
        </p:txBody>
      </p:sp>
      <p:sp>
        <p:nvSpPr>
          <p:cNvPr name="TextBox 26" id="26"/>
          <p:cNvSpPr txBox="true"/>
          <p:nvPr/>
        </p:nvSpPr>
        <p:spPr>
          <a:xfrm rot="0">
            <a:off x="12021670" y="5010193"/>
            <a:ext cx="3532969" cy="393446"/>
          </a:xfrm>
          <a:prstGeom prst="rect">
            <a:avLst/>
          </a:prstGeom>
        </p:spPr>
        <p:txBody>
          <a:bodyPr anchor="t" rtlCol="false" tIns="0" lIns="0" bIns="0" rIns="0">
            <a:spAutoFit/>
          </a:bodyPr>
          <a:lstStyle/>
          <a:p>
            <a:pPr algn="ctr">
              <a:lnSpc>
                <a:spcPts val="3172"/>
              </a:lnSpc>
            </a:pPr>
            <a:r>
              <a:rPr lang="en-US" sz="2600" spc="-98">
                <a:solidFill>
                  <a:srgbClr val="FCF7F5"/>
                </a:solidFill>
                <a:latin typeface="Cosmic Octo Medium"/>
                <a:ea typeface="Cosmic Octo Medium"/>
                <a:cs typeface="Cosmic Octo Medium"/>
                <a:sym typeface="Cosmic Octo Medium"/>
              </a:rPr>
              <a:t>Accuracy</a:t>
            </a:r>
          </a:p>
        </p:txBody>
      </p:sp>
      <p:sp>
        <p:nvSpPr>
          <p:cNvPr name="TextBox 27" id="27"/>
          <p:cNvSpPr txBox="true"/>
          <p:nvPr/>
        </p:nvSpPr>
        <p:spPr>
          <a:xfrm rot="0">
            <a:off x="12059770" y="6124878"/>
            <a:ext cx="3532969" cy="393446"/>
          </a:xfrm>
          <a:prstGeom prst="rect">
            <a:avLst/>
          </a:prstGeom>
        </p:spPr>
        <p:txBody>
          <a:bodyPr anchor="t" rtlCol="false" tIns="0" lIns="0" bIns="0" rIns="0">
            <a:spAutoFit/>
          </a:bodyPr>
          <a:lstStyle/>
          <a:p>
            <a:pPr algn="ctr">
              <a:lnSpc>
                <a:spcPts val="3172"/>
              </a:lnSpc>
            </a:pPr>
            <a:r>
              <a:rPr lang="en-US" sz="2600" spc="-98">
                <a:solidFill>
                  <a:srgbClr val="FCF7F5"/>
                </a:solidFill>
                <a:latin typeface="Cosmic Octo Medium"/>
                <a:ea typeface="Cosmic Octo Medium"/>
                <a:cs typeface="Cosmic Octo Medium"/>
                <a:sym typeface="Cosmic Octo Medium"/>
              </a:rPr>
              <a:t>Error rate</a:t>
            </a:r>
          </a:p>
        </p:txBody>
      </p:sp>
      <p:sp>
        <p:nvSpPr>
          <p:cNvPr name="TextBox 28" id="28"/>
          <p:cNvSpPr txBox="true"/>
          <p:nvPr/>
        </p:nvSpPr>
        <p:spPr>
          <a:xfrm rot="0">
            <a:off x="12012145" y="7299326"/>
            <a:ext cx="3532969" cy="402971"/>
          </a:xfrm>
          <a:prstGeom prst="rect">
            <a:avLst/>
          </a:prstGeom>
        </p:spPr>
        <p:txBody>
          <a:bodyPr anchor="t" rtlCol="false" tIns="0" lIns="0" bIns="0" rIns="0">
            <a:spAutoFit/>
          </a:bodyPr>
          <a:lstStyle/>
          <a:p>
            <a:pPr algn="ctr">
              <a:lnSpc>
                <a:spcPts val="3171"/>
              </a:lnSpc>
            </a:pPr>
            <a:r>
              <a:rPr lang="en-US" sz="2599" spc="-98">
                <a:solidFill>
                  <a:srgbClr val="FCF7F5"/>
                </a:solidFill>
                <a:latin typeface="Cosmic Octo Medium"/>
                <a:ea typeface="Cosmic Octo Medium"/>
                <a:cs typeface="Cosmic Octo Medium"/>
                <a:sym typeface="Cosmic Octo Medium"/>
              </a:rPr>
              <a:t>Sensitivity</a:t>
            </a:r>
          </a:p>
        </p:txBody>
      </p:sp>
      <p:sp>
        <p:nvSpPr>
          <p:cNvPr name="TextBox 29" id="29"/>
          <p:cNvSpPr txBox="true"/>
          <p:nvPr/>
        </p:nvSpPr>
        <p:spPr>
          <a:xfrm rot="0">
            <a:off x="12021670" y="8453248"/>
            <a:ext cx="3532969" cy="393446"/>
          </a:xfrm>
          <a:prstGeom prst="rect">
            <a:avLst/>
          </a:prstGeom>
        </p:spPr>
        <p:txBody>
          <a:bodyPr anchor="t" rtlCol="false" tIns="0" lIns="0" bIns="0" rIns="0">
            <a:spAutoFit/>
          </a:bodyPr>
          <a:lstStyle/>
          <a:p>
            <a:pPr algn="ctr">
              <a:lnSpc>
                <a:spcPts val="3172"/>
              </a:lnSpc>
            </a:pPr>
            <a:r>
              <a:rPr lang="en-US" sz="2600" spc="-98">
                <a:solidFill>
                  <a:srgbClr val="FCF7F5"/>
                </a:solidFill>
                <a:latin typeface="Cosmic Octo Medium"/>
                <a:ea typeface="Cosmic Octo Medium"/>
                <a:cs typeface="Cosmic Octo Medium"/>
                <a:sym typeface="Cosmic Octo Medium"/>
              </a:rPr>
              <a:t>Specificity</a:t>
            </a:r>
          </a:p>
        </p:txBody>
      </p:sp>
      <p:sp>
        <p:nvSpPr>
          <p:cNvPr name="TextBox 30" id="30"/>
          <p:cNvSpPr txBox="true"/>
          <p:nvPr/>
        </p:nvSpPr>
        <p:spPr>
          <a:xfrm rot="0">
            <a:off x="11957252" y="9497231"/>
            <a:ext cx="3532969" cy="393446"/>
          </a:xfrm>
          <a:prstGeom prst="rect">
            <a:avLst/>
          </a:prstGeom>
        </p:spPr>
        <p:txBody>
          <a:bodyPr anchor="t" rtlCol="false" tIns="0" lIns="0" bIns="0" rIns="0">
            <a:spAutoFit/>
          </a:bodyPr>
          <a:lstStyle/>
          <a:p>
            <a:pPr algn="ctr">
              <a:lnSpc>
                <a:spcPts val="3172"/>
              </a:lnSpc>
            </a:pPr>
            <a:r>
              <a:rPr lang="en-US" sz="2600" spc="-98">
                <a:solidFill>
                  <a:srgbClr val="FCF7F5"/>
                </a:solidFill>
                <a:latin typeface="Cosmic Octo Medium"/>
                <a:ea typeface="Cosmic Octo Medium"/>
                <a:cs typeface="Cosmic Octo Medium"/>
                <a:sym typeface="Cosmic Octo Medium"/>
              </a:rPr>
              <a:t>Precision</a:t>
            </a:r>
          </a:p>
        </p:txBody>
      </p:sp>
      <p:sp>
        <p:nvSpPr>
          <p:cNvPr name="TextBox 31" id="31"/>
          <p:cNvSpPr txBox="true"/>
          <p:nvPr/>
        </p:nvSpPr>
        <p:spPr>
          <a:xfrm rot="0">
            <a:off x="1607399" y="3617543"/>
            <a:ext cx="4803259" cy="976370"/>
          </a:xfrm>
          <a:prstGeom prst="rect">
            <a:avLst/>
          </a:prstGeom>
        </p:spPr>
        <p:txBody>
          <a:bodyPr anchor="t" rtlCol="false" tIns="0" lIns="0" bIns="0" rIns="0">
            <a:spAutoFit/>
          </a:bodyPr>
          <a:lstStyle/>
          <a:p>
            <a:pPr algn="l">
              <a:lnSpc>
                <a:spcPts val="3934"/>
              </a:lnSpc>
              <a:spcBef>
                <a:spcPct val="0"/>
              </a:spcBef>
            </a:pPr>
            <a:r>
              <a:rPr lang="en-US" sz="2810" b="true">
                <a:solidFill>
                  <a:srgbClr val="534569"/>
                </a:solidFill>
                <a:latin typeface="Pattanakarn Condensed Medium"/>
                <a:ea typeface="Pattanakarn Condensed Medium"/>
                <a:cs typeface="Pattanakarn Condensed Medium"/>
                <a:sym typeface="Pattanakarn Condensed Medium"/>
              </a:rPr>
              <a:t>70%</a:t>
            </a:r>
            <a:r>
              <a:rPr lang="en-US" sz="2810" b="true">
                <a:solidFill>
                  <a:srgbClr val="534569"/>
                </a:solidFill>
                <a:latin typeface="Pattanakarn Condensed Medium"/>
                <a:ea typeface="Pattanakarn Condensed Medium"/>
                <a:cs typeface="Pattanakarn Condensed Medium"/>
                <a:sym typeface="Pattanakarn Condensed Medium"/>
              </a:rPr>
              <a:t> Training data, 30% Test data.</a:t>
            </a:r>
          </a:p>
        </p:txBody>
      </p:sp>
      <p:sp>
        <p:nvSpPr>
          <p:cNvPr name="TextBox 32" id="32"/>
          <p:cNvSpPr txBox="true"/>
          <p:nvPr/>
        </p:nvSpPr>
        <p:spPr>
          <a:xfrm rot="0">
            <a:off x="7752532" y="3617543"/>
            <a:ext cx="4803259" cy="976370"/>
          </a:xfrm>
          <a:prstGeom prst="rect">
            <a:avLst/>
          </a:prstGeom>
        </p:spPr>
        <p:txBody>
          <a:bodyPr anchor="t" rtlCol="false" tIns="0" lIns="0" bIns="0" rIns="0">
            <a:spAutoFit/>
          </a:bodyPr>
          <a:lstStyle/>
          <a:p>
            <a:pPr algn="l">
              <a:lnSpc>
                <a:spcPts val="3934"/>
              </a:lnSpc>
              <a:spcBef>
                <a:spcPct val="0"/>
              </a:spcBef>
            </a:pPr>
            <a:r>
              <a:rPr lang="en-US" sz="2810" b="true">
                <a:solidFill>
                  <a:srgbClr val="534569"/>
                </a:solidFill>
                <a:latin typeface="Pattanakarn Condensed Medium"/>
                <a:ea typeface="Pattanakarn Condensed Medium"/>
                <a:cs typeface="Pattanakarn Condensed Medium"/>
                <a:sym typeface="Pattanakarn Condensed Medium"/>
              </a:rPr>
              <a:t>60%</a:t>
            </a:r>
            <a:r>
              <a:rPr lang="en-US" sz="2810" b="true">
                <a:solidFill>
                  <a:srgbClr val="534569"/>
                </a:solidFill>
                <a:latin typeface="Pattanakarn Condensed Medium"/>
                <a:ea typeface="Pattanakarn Condensed Medium"/>
                <a:cs typeface="Pattanakarn Condensed Medium"/>
                <a:sym typeface="Pattanakarn Condensed Medium"/>
              </a:rPr>
              <a:t> Training data, 40% Test data.</a:t>
            </a:r>
          </a:p>
        </p:txBody>
      </p:sp>
      <p:sp>
        <p:nvSpPr>
          <p:cNvPr name="TextBox 33" id="33"/>
          <p:cNvSpPr txBox="true"/>
          <p:nvPr/>
        </p:nvSpPr>
        <p:spPr>
          <a:xfrm rot="0">
            <a:off x="13897666" y="3617543"/>
            <a:ext cx="4803259" cy="976370"/>
          </a:xfrm>
          <a:prstGeom prst="rect">
            <a:avLst/>
          </a:prstGeom>
        </p:spPr>
        <p:txBody>
          <a:bodyPr anchor="t" rtlCol="false" tIns="0" lIns="0" bIns="0" rIns="0">
            <a:spAutoFit/>
          </a:bodyPr>
          <a:lstStyle/>
          <a:p>
            <a:pPr algn="l">
              <a:lnSpc>
                <a:spcPts val="3934"/>
              </a:lnSpc>
              <a:spcBef>
                <a:spcPct val="0"/>
              </a:spcBef>
            </a:pPr>
            <a:r>
              <a:rPr lang="en-US" sz="2810" b="true">
                <a:solidFill>
                  <a:srgbClr val="534569"/>
                </a:solidFill>
                <a:latin typeface="Pattanakarn Condensed Medium"/>
                <a:ea typeface="Pattanakarn Condensed Medium"/>
                <a:cs typeface="Pattanakarn Condensed Medium"/>
                <a:sym typeface="Pattanakarn Condensed Medium"/>
              </a:rPr>
              <a:t>80%</a:t>
            </a:r>
            <a:r>
              <a:rPr lang="en-US" sz="2810" b="true">
                <a:solidFill>
                  <a:srgbClr val="534569"/>
                </a:solidFill>
                <a:latin typeface="Pattanakarn Condensed Medium"/>
                <a:ea typeface="Pattanakarn Condensed Medium"/>
                <a:cs typeface="Pattanakarn Condensed Medium"/>
                <a:sym typeface="Pattanakarn Condensed Medium"/>
              </a:rPr>
              <a:t> Training data, 20% Test data.</a:t>
            </a:r>
          </a:p>
        </p:txBody>
      </p:sp>
      <p:sp>
        <p:nvSpPr>
          <p:cNvPr name="TextBox 34" id="34"/>
          <p:cNvSpPr txBox="true"/>
          <p:nvPr/>
        </p:nvSpPr>
        <p:spPr>
          <a:xfrm rot="0">
            <a:off x="2772914" y="4971443"/>
            <a:ext cx="3532969" cy="393446"/>
          </a:xfrm>
          <a:prstGeom prst="rect">
            <a:avLst/>
          </a:prstGeom>
        </p:spPr>
        <p:txBody>
          <a:bodyPr anchor="t" rtlCol="false" tIns="0" lIns="0" bIns="0" rIns="0">
            <a:spAutoFit/>
          </a:bodyPr>
          <a:lstStyle/>
          <a:p>
            <a:pPr algn="ctr">
              <a:lnSpc>
                <a:spcPts val="3172"/>
              </a:lnSpc>
            </a:pPr>
            <a:r>
              <a:rPr lang="en-US" sz="2600" spc="-98">
                <a:solidFill>
                  <a:srgbClr val="524467"/>
                </a:solidFill>
                <a:latin typeface="Cosmic Octo Medium"/>
                <a:ea typeface="Cosmic Octo Medium"/>
                <a:cs typeface="Cosmic Octo Medium"/>
                <a:sym typeface="Cosmic Octo Medium"/>
              </a:rPr>
              <a:t>76.44%</a:t>
            </a:r>
          </a:p>
        </p:txBody>
      </p:sp>
      <p:sp>
        <p:nvSpPr>
          <p:cNvPr name="TextBox 35" id="35"/>
          <p:cNvSpPr txBox="true"/>
          <p:nvPr/>
        </p:nvSpPr>
        <p:spPr>
          <a:xfrm rot="0">
            <a:off x="2877689" y="6157426"/>
            <a:ext cx="3532969" cy="393446"/>
          </a:xfrm>
          <a:prstGeom prst="rect">
            <a:avLst/>
          </a:prstGeom>
        </p:spPr>
        <p:txBody>
          <a:bodyPr anchor="t" rtlCol="false" tIns="0" lIns="0" bIns="0" rIns="0">
            <a:spAutoFit/>
          </a:bodyPr>
          <a:lstStyle/>
          <a:p>
            <a:pPr algn="ctr">
              <a:lnSpc>
                <a:spcPts val="3172"/>
              </a:lnSpc>
            </a:pPr>
            <a:r>
              <a:rPr lang="en-US" sz="2600" spc="-98">
                <a:solidFill>
                  <a:srgbClr val="524467"/>
                </a:solidFill>
                <a:latin typeface="Cosmic Octo Medium"/>
                <a:ea typeface="Cosmic Octo Medium"/>
                <a:cs typeface="Cosmic Octo Medium"/>
                <a:sym typeface="Cosmic Octo Medium"/>
              </a:rPr>
              <a:t>23</a:t>
            </a:r>
            <a:r>
              <a:rPr lang="en-US" sz="2600" spc="-98">
                <a:solidFill>
                  <a:srgbClr val="524467"/>
                </a:solidFill>
                <a:latin typeface="Cosmic Octo Medium"/>
                <a:ea typeface="Cosmic Octo Medium"/>
                <a:cs typeface="Cosmic Octo Medium"/>
                <a:sym typeface="Cosmic Octo Medium"/>
              </a:rPr>
              <a:t>.55%</a:t>
            </a:r>
          </a:p>
        </p:txBody>
      </p:sp>
      <p:sp>
        <p:nvSpPr>
          <p:cNvPr name="TextBox 36" id="36"/>
          <p:cNvSpPr txBox="true"/>
          <p:nvPr/>
        </p:nvSpPr>
        <p:spPr>
          <a:xfrm rot="0">
            <a:off x="2877689" y="7308851"/>
            <a:ext cx="3532969" cy="393446"/>
          </a:xfrm>
          <a:prstGeom prst="rect">
            <a:avLst/>
          </a:prstGeom>
        </p:spPr>
        <p:txBody>
          <a:bodyPr anchor="t" rtlCol="false" tIns="0" lIns="0" bIns="0" rIns="0">
            <a:spAutoFit/>
          </a:bodyPr>
          <a:lstStyle/>
          <a:p>
            <a:pPr algn="ctr">
              <a:lnSpc>
                <a:spcPts val="3172"/>
              </a:lnSpc>
            </a:pPr>
            <a:r>
              <a:rPr lang="en-US" sz="2600" spc="-98">
                <a:solidFill>
                  <a:srgbClr val="524467"/>
                </a:solidFill>
                <a:latin typeface="Cosmic Octo Medium"/>
                <a:ea typeface="Cosmic Octo Medium"/>
                <a:cs typeface="Cosmic Octo Medium"/>
                <a:sym typeface="Cosmic Octo Medium"/>
              </a:rPr>
              <a:t>76.04%</a:t>
            </a:r>
          </a:p>
        </p:txBody>
      </p:sp>
      <p:sp>
        <p:nvSpPr>
          <p:cNvPr name="TextBox 37" id="37"/>
          <p:cNvSpPr txBox="true"/>
          <p:nvPr/>
        </p:nvSpPr>
        <p:spPr>
          <a:xfrm rot="0">
            <a:off x="2839589" y="8426197"/>
            <a:ext cx="3532969" cy="393446"/>
          </a:xfrm>
          <a:prstGeom prst="rect">
            <a:avLst/>
          </a:prstGeom>
        </p:spPr>
        <p:txBody>
          <a:bodyPr anchor="t" rtlCol="false" tIns="0" lIns="0" bIns="0" rIns="0">
            <a:spAutoFit/>
          </a:bodyPr>
          <a:lstStyle/>
          <a:p>
            <a:pPr algn="ctr">
              <a:lnSpc>
                <a:spcPts val="3172"/>
              </a:lnSpc>
            </a:pPr>
            <a:r>
              <a:rPr lang="en-US" sz="2600" spc="-98">
                <a:solidFill>
                  <a:srgbClr val="524467"/>
                </a:solidFill>
                <a:latin typeface="Cosmic Octo Medium"/>
                <a:ea typeface="Cosmic Octo Medium"/>
                <a:cs typeface="Cosmic Octo Medium"/>
                <a:sym typeface="Cosmic Octo Medium"/>
              </a:rPr>
              <a:t>77.06%</a:t>
            </a:r>
          </a:p>
        </p:txBody>
      </p:sp>
      <p:sp>
        <p:nvSpPr>
          <p:cNvPr name="TextBox 38" id="38"/>
          <p:cNvSpPr txBox="true"/>
          <p:nvPr/>
        </p:nvSpPr>
        <p:spPr>
          <a:xfrm rot="0">
            <a:off x="2820539" y="9524493"/>
            <a:ext cx="3532969" cy="393446"/>
          </a:xfrm>
          <a:prstGeom prst="rect">
            <a:avLst/>
          </a:prstGeom>
        </p:spPr>
        <p:txBody>
          <a:bodyPr anchor="t" rtlCol="false" tIns="0" lIns="0" bIns="0" rIns="0">
            <a:spAutoFit/>
          </a:bodyPr>
          <a:lstStyle/>
          <a:p>
            <a:pPr algn="ctr">
              <a:lnSpc>
                <a:spcPts val="3172"/>
              </a:lnSpc>
            </a:pPr>
            <a:r>
              <a:rPr lang="en-US" sz="2600" spc="-98">
                <a:solidFill>
                  <a:srgbClr val="524467"/>
                </a:solidFill>
                <a:latin typeface="Cosmic Octo Medium"/>
                <a:ea typeface="Cosmic Octo Medium"/>
                <a:cs typeface="Cosmic Octo Medium"/>
                <a:sym typeface="Cosmic Octo Medium"/>
              </a:rPr>
              <a:t>83</a:t>
            </a:r>
            <a:r>
              <a:rPr lang="en-US" sz="2600" spc="-98">
                <a:solidFill>
                  <a:srgbClr val="524467"/>
                </a:solidFill>
                <a:latin typeface="Cosmic Octo Medium"/>
                <a:ea typeface="Cosmic Octo Medium"/>
                <a:cs typeface="Cosmic Octo Medium"/>
                <a:sym typeface="Cosmic Octo Medium"/>
              </a:rPr>
              <a:t>.55%</a:t>
            </a:r>
          </a:p>
        </p:txBody>
      </p:sp>
      <p:sp>
        <p:nvSpPr>
          <p:cNvPr name="TextBox 39" id="39"/>
          <p:cNvSpPr txBox="true"/>
          <p:nvPr/>
        </p:nvSpPr>
        <p:spPr>
          <a:xfrm rot="0">
            <a:off x="8604991" y="4955053"/>
            <a:ext cx="3532969" cy="393446"/>
          </a:xfrm>
          <a:prstGeom prst="rect">
            <a:avLst/>
          </a:prstGeom>
        </p:spPr>
        <p:txBody>
          <a:bodyPr anchor="t" rtlCol="false" tIns="0" lIns="0" bIns="0" rIns="0">
            <a:spAutoFit/>
          </a:bodyPr>
          <a:lstStyle/>
          <a:p>
            <a:pPr algn="ctr">
              <a:lnSpc>
                <a:spcPts val="3172"/>
              </a:lnSpc>
            </a:pPr>
            <a:r>
              <a:rPr lang="en-US" sz="2600" spc="-98">
                <a:solidFill>
                  <a:srgbClr val="524467"/>
                </a:solidFill>
                <a:latin typeface="Cosmic Octo Medium"/>
                <a:ea typeface="Cosmic Octo Medium"/>
                <a:cs typeface="Cosmic Octo Medium"/>
                <a:sym typeface="Cosmic Octo Medium"/>
              </a:rPr>
              <a:t>77.44%</a:t>
            </a:r>
          </a:p>
        </p:txBody>
      </p:sp>
      <p:sp>
        <p:nvSpPr>
          <p:cNvPr name="TextBox 40" id="40"/>
          <p:cNvSpPr txBox="true"/>
          <p:nvPr/>
        </p:nvSpPr>
        <p:spPr>
          <a:xfrm rot="0">
            <a:off x="8709766" y="6141037"/>
            <a:ext cx="3532969" cy="393446"/>
          </a:xfrm>
          <a:prstGeom prst="rect">
            <a:avLst/>
          </a:prstGeom>
        </p:spPr>
        <p:txBody>
          <a:bodyPr anchor="t" rtlCol="false" tIns="0" lIns="0" bIns="0" rIns="0">
            <a:spAutoFit/>
          </a:bodyPr>
          <a:lstStyle/>
          <a:p>
            <a:pPr algn="ctr">
              <a:lnSpc>
                <a:spcPts val="3172"/>
              </a:lnSpc>
            </a:pPr>
            <a:r>
              <a:rPr lang="en-US" sz="2600" spc="-98">
                <a:solidFill>
                  <a:srgbClr val="524467"/>
                </a:solidFill>
                <a:latin typeface="Cosmic Octo Medium"/>
                <a:ea typeface="Cosmic Octo Medium"/>
                <a:cs typeface="Cosmic Octo Medium"/>
                <a:sym typeface="Cosmic Octo Medium"/>
              </a:rPr>
              <a:t>22</a:t>
            </a:r>
            <a:r>
              <a:rPr lang="en-US" sz="2600" spc="-98">
                <a:solidFill>
                  <a:srgbClr val="524467"/>
                </a:solidFill>
                <a:latin typeface="Cosmic Octo Medium"/>
                <a:ea typeface="Cosmic Octo Medium"/>
                <a:cs typeface="Cosmic Octo Medium"/>
                <a:sym typeface="Cosmic Octo Medium"/>
              </a:rPr>
              <a:t>.55%</a:t>
            </a:r>
          </a:p>
        </p:txBody>
      </p:sp>
      <p:sp>
        <p:nvSpPr>
          <p:cNvPr name="TextBox 41" id="41"/>
          <p:cNvSpPr txBox="true"/>
          <p:nvPr/>
        </p:nvSpPr>
        <p:spPr>
          <a:xfrm rot="0">
            <a:off x="8709766" y="7292462"/>
            <a:ext cx="3532969" cy="393446"/>
          </a:xfrm>
          <a:prstGeom prst="rect">
            <a:avLst/>
          </a:prstGeom>
        </p:spPr>
        <p:txBody>
          <a:bodyPr anchor="t" rtlCol="false" tIns="0" lIns="0" bIns="0" rIns="0">
            <a:spAutoFit/>
          </a:bodyPr>
          <a:lstStyle/>
          <a:p>
            <a:pPr algn="ctr">
              <a:lnSpc>
                <a:spcPts val="3172"/>
              </a:lnSpc>
            </a:pPr>
            <a:r>
              <a:rPr lang="en-US" sz="2600" spc="-98">
                <a:solidFill>
                  <a:srgbClr val="524467"/>
                </a:solidFill>
                <a:latin typeface="Cosmic Octo Medium"/>
                <a:ea typeface="Cosmic Octo Medium"/>
                <a:cs typeface="Cosmic Octo Medium"/>
                <a:sym typeface="Cosmic Octo Medium"/>
              </a:rPr>
              <a:t>76.27%</a:t>
            </a:r>
          </a:p>
        </p:txBody>
      </p:sp>
      <p:sp>
        <p:nvSpPr>
          <p:cNvPr name="TextBox 42" id="42"/>
          <p:cNvSpPr txBox="true"/>
          <p:nvPr/>
        </p:nvSpPr>
        <p:spPr>
          <a:xfrm rot="0">
            <a:off x="8671666" y="8409808"/>
            <a:ext cx="3532969" cy="393446"/>
          </a:xfrm>
          <a:prstGeom prst="rect">
            <a:avLst/>
          </a:prstGeom>
        </p:spPr>
        <p:txBody>
          <a:bodyPr anchor="t" rtlCol="false" tIns="0" lIns="0" bIns="0" rIns="0">
            <a:spAutoFit/>
          </a:bodyPr>
          <a:lstStyle/>
          <a:p>
            <a:pPr algn="ctr">
              <a:lnSpc>
                <a:spcPts val="3172"/>
              </a:lnSpc>
            </a:pPr>
            <a:r>
              <a:rPr lang="en-US" sz="2600" spc="-98">
                <a:solidFill>
                  <a:srgbClr val="524467"/>
                </a:solidFill>
                <a:latin typeface="Cosmic Octo Medium"/>
                <a:ea typeface="Cosmic Octo Medium"/>
                <a:cs typeface="Cosmic Octo Medium"/>
                <a:sym typeface="Cosmic Octo Medium"/>
              </a:rPr>
              <a:t>79.08%</a:t>
            </a:r>
          </a:p>
        </p:txBody>
      </p:sp>
      <p:sp>
        <p:nvSpPr>
          <p:cNvPr name="TextBox 43" id="43"/>
          <p:cNvSpPr txBox="true"/>
          <p:nvPr/>
        </p:nvSpPr>
        <p:spPr>
          <a:xfrm rot="0">
            <a:off x="8652616" y="9508104"/>
            <a:ext cx="3532969" cy="393446"/>
          </a:xfrm>
          <a:prstGeom prst="rect">
            <a:avLst/>
          </a:prstGeom>
        </p:spPr>
        <p:txBody>
          <a:bodyPr anchor="t" rtlCol="false" tIns="0" lIns="0" bIns="0" rIns="0">
            <a:spAutoFit/>
          </a:bodyPr>
          <a:lstStyle/>
          <a:p>
            <a:pPr algn="ctr">
              <a:lnSpc>
                <a:spcPts val="3172"/>
              </a:lnSpc>
            </a:pPr>
            <a:r>
              <a:rPr lang="en-US" sz="2600" spc="-98">
                <a:solidFill>
                  <a:srgbClr val="524467"/>
                </a:solidFill>
                <a:latin typeface="Cosmic Octo Medium"/>
                <a:ea typeface="Cosmic Octo Medium"/>
                <a:cs typeface="Cosmic Octo Medium"/>
                <a:sym typeface="Cosmic Octo Medium"/>
              </a:rPr>
              <a:t>83</a:t>
            </a:r>
            <a:r>
              <a:rPr lang="en-US" sz="2600" spc="-98">
                <a:solidFill>
                  <a:srgbClr val="524467"/>
                </a:solidFill>
                <a:latin typeface="Cosmic Octo Medium"/>
                <a:ea typeface="Cosmic Octo Medium"/>
                <a:cs typeface="Cosmic Octo Medium"/>
                <a:sym typeface="Cosmic Octo Medium"/>
              </a:rPr>
              <a:t>.67%</a:t>
            </a:r>
          </a:p>
        </p:txBody>
      </p:sp>
      <p:sp>
        <p:nvSpPr>
          <p:cNvPr name="TextBox 44" id="44"/>
          <p:cNvSpPr txBox="true"/>
          <p:nvPr/>
        </p:nvSpPr>
        <p:spPr>
          <a:xfrm rot="0">
            <a:off x="14650256" y="4944180"/>
            <a:ext cx="3532969" cy="393446"/>
          </a:xfrm>
          <a:prstGeom prst="rect">
            <a:avLst/>
          </a:prstGeom>
        </p:spPr>
        <p:txBody>
          <a:bodyPr anchor="t" rtlCol="false" tIns="0" lIns="0" bIns="0" rIns="0">
            <a:spAutoFit/>
          </a:bodyPr>
          <a:lstStyle/>
          <a:p>
            <a:pPr algn="ctr">
              <a:lnSpc>
                <a:spcPts val="3172"/>
              </a:lnSpc>
            </a:pPr>
            <a:r>
              <a:rPr lang="en-US" sz="2600" spc="-98">
                <a:solidFill>
                  <a:srgbClr val="524467"/>
                </a:solidFill>
                <a:latin typeface="Cosmic Octo Medium"/>
                <a:ea typeface="Cosmic Octo Medium"/>
                <a:cs typeface="Cosmic Octo Medium"/>
                <a:sym typeface="Cosmic Octo Medium"/>
              </a:rPr>
              <a:t>80.97</a:t>
            </a:r>
            <a:r>
              <a:rPr lang="en-US" sz="2600" spc="-98">
                <a:solidFill>
                  <a:srgbClr val="524467"/>
                </a:solidFill>
                <a:latin typeface="Cosmic Octo Medium"/>
                <a:ea typeface="Cosmic Octo Medium"/>
                <a:cs typeface="Cosmic Octo Medium"/>
                <a:sym typeface="Cosmic Octo Medium"/>
              </a:rPr>
              <a:t>%</a:t>
            </a:r>
          </a:p>
        </p:txBody>
      </p:sp>
      <p:sp>
        <p:nvSpPr>
          <p:cNvPr name="TextBox 45" id="45"/>
          <p:cNvSpPr txBox="true"/>
          <p:nvPr/>
        </p:nvSpPr>
        <p:spPr>
          <a:xfrm rot="0">
            <a:off x="14755031" y="6130164"/>
            <a:ext cx="3532969" cy="393446"/>
          </a:xfrm>
          <a:prstGeom prst="rect">
            <a:avLst/>
          </a:prstGeom>
        </p:spPr>
        <p:txBody>
          <a:bodyPr anchor="t" rtlCol="false" tIns="0" lIns="0" bIns="0" rIns="0">
            <a:spAutoFit/>
          </a:bodyPr>
          <a:lstStyle/>
          <a:p>
            <a:pPr algn="ctr">
              <a:lnSpc>
                <a:spcPts val="3172"/>
              </a:lnSpc>
            </a:pPr>
            <a:r>
              <a:rPr lang="en-US" sz="2600" spc="-98">
                <a:solidFill>
                  <a:srgbClr val="524467"/>
                </a:solidFill>
                <a:latin typeface="Cosmic Octo Medium"/>
                <a:ea typeface="Cosmic Octo Medium"/>
                <a:cs typeface="Cosmic Octo Medium"/>
                <a:sym typeface="Cosmic Octo Medium"/>
              </a:rPr>
              <a:t>19</a:t>
            </a:r>
            <a:r>
              <a:rPr lang="en-US" sz="2600" spc="-98">
                <a:solidFill>
                  <a:srgbClr val="524467"/>
                </a:solidFill>
                <a:latin typeface="Cosmic Octo Medium"/>
                <a:ea typeface="Cosmic Octo Medium"/>
                <a:cs typeface="Cosmic Octo Medium"/>
                <a:sym typeface="Cosmic Octo Medium"/>
              </a:rPr>
              <a:t>.02%</a:t>
            </a:r>
          </a:p>
        </p:txBody>
      </p:sp>
      <p:sp>
        <p:nvSpPr>
          <p:cNvPr name="TextBox 46" id="46"/>
          <p:cNvSpPr txBox="true"/>
          <p:nvPr/>
        </p:nvSpPr>
        <p:spPr>
          <a:xfrm rot="0">
            <a:off x="14755031" y="7281589"/>
            <a:ext cx="3532969" cy="393446"/>
          </a:xfrm>
          <a:prstGeom prst="rect">
            <a:avLst/>
          </a:prstGeom>
        </p:spPr>
        <p:txBody>
          <a:bodyPr anchor="t" rtlCol="false" tIns="0" lIns="0" bIns="0" rIns="0">
            <a:spAutoFit/>
          </a:bodyPr>
          <a:lstStyle/>
          <a:p>
            <a:pPr algn="ctr">
              <a:lnSpc>
                <a:spcPts val="3172"/>
              </a:lnSpc>
            </a:pPr>
            <a:r>
              <a:rPr lang="en-US" sz="2600" spc="-98">
                <a:solidFill>
                  <a:srgbClr val="524467"/>
                </a:solidFill>
                <a:latin typeface="Cosmic Octo Medium"/>
                <a:ea typeface="Cosmic Octo Medium"/>
                <a:cs typeface="Cosmic Octo Medium"/>
                <a:sym typeface="Cosmic Octo Medium"/>
              </a:rPr>
              <a:t>81</a:t>
            </a:r>
            <a:r>
              <a:rPr lang="en-US" sz="2600" spc="-98">
                <a:solidFill>
                  <a:srgbClr val="524467"/>
                </a:solidFill>
                <a:latin typeface="Cosmic Octo Medium"/>
                <a:ea typeface="Cosmic Octo Medium"/>
                <a:cs typeface="Cosmic Octo Medium"/>
                <a:sym typeface="Cosmic Octo Medium"/>
              </a:rPr>
              <a:t>.81%</a:t>
            </a:r>
          </a:p>
        </p:txBody>
      </p:sp>
      <p:sp>
        <p:nvSpPr>
          <p:cNvPr name="TextBox 47" id="47"/>
          <p:cNvSpPr txBox="true"/>
          <p:nvPr/>
        </p:nvSpPr>
        <p:spPr>
          <a:xfrm rot="0">
            <a:off x="14716931" y="8398935"/>
            <a:ext cx="3532969" cy="393446"/>
          </a:xfrm>
          <a:prstGeom prst="rect">
            <a:avLst/>
          </a:prstGeom>
        </p:spPr>
        <p:txBody>
          <a:bodyPr anchor="t" rtlCol="false" tIns="0" lIns="0" bIns="0" rIns="0">
            <a:spAutoFit/>
          </a:bodyPr>
          <a:lstStyle/>
          <a:p>
            <a:pPr algn="ctr">
              <a:lnSpc>
                <a:spcPts val="3172"/>
              </a:lnSpc>
            </a:pPr>
            <a:r>
              <a:rPr lang="en-US" sz="2600" spc="-98">
                <a:solidFill>
                  <a:srgbClr val="524467"/>
                </a:solidFill>
                <a:latin typeface="Cosmic Octo Medium"/>
                <a:ea typeface="Cosmic Octo Medium"/>
                <a:cs typeface="Cosmic Octo Medium"/>
                <a:sym typeface="Cosmic Octo Medium"/>
              </a:rPr>
              <a:t>79.72%</a:t>
            </a:r>
          </a:p>
        </p:txBody>
      </p:sp>
      <p:sp>
        <p:nvSpPr>
          <p:cNvPr name="TextBox 48" id="48"/>
          <p:cNvSpPr txBox="true"/>
          <p:nvPr/>
        </p:nvSpPr>
        <p:spPr>
          <a:xfrm rot="0">
            <a:off x="14697881" y="9497231"/>
            <a:ext cx="3532969" cy="393446"/>
          </a:xfrm>
          <a:prstGeom prst="rect">
            <a:avLst/>
          </a:prstGeom>
        </p:spPr>
        <p:txBody>
          <a:bodyPr anchor="t" rtlCol="false" tIns="0" lIns="0" bIns="0" rIns="0">
            <a:spAutoFit/>
          </a:bodyPr>
          <a:lstStyle/>
          <a:p>
            <a:pPr algn="ctr">
              <a:lnSpc>
                <a:spcPts val="3172"/>
              </a:lnSpc>
            </a:pPr>
            <a:r>
              <a:rPr lang="en-US" sz="2600" spc="-98">
                <a:solidFill>
                  <a:srgbClr val="524467"/>
                </a:solidFill>
                <a:latin typeface="Cosmic Octo Medium"/>
                <a:ea typeface="Cosmic Octo Medium"/>
                <a:cs typeface="Cosmic Octo Medium"/>
                <a:sym typeface="Cosmic Octo Medium"/>
              </a:rPr>
              <a:t>8</a:t>
            </a:r>
            <a:r>
              <a:rPr lang="en-US" sz="2600" spc="-98">
                <a:solidFill>
                  <a:srgbClr val="524467"/>
                </a:solidFill>
                <a:latin typeface="Cosmic Octo Medium"/>
                <a:ea typeface="Cosmic Octo Medium"/>
                <a:cs typeface="Cosmic Octo Medium"/>
                <a:sym typeface="Cosmic Octo Medium"/>
              </a:rPr>
              <a:t>5.71%</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CF7F5"/>
        </a:solidFill>
      </p:bgPr>
    </p:bg>
    <p:spTree>
      <p:nvGrpSpPr>
        <p:cNvPr id="1" name=""/>
        <p:cNvGrpSpPr/>
        <p:nvPr/>
      </p:nvGrpSpPr>
      <p:grpSpPr>
        <a:xfrm>
          <a:off x="0" y="0"/>
          <a:ext cx="0" cy="0"/>
          <a:chOff x="0" y="0"/>
          <a:chExt cx="0" cy="0"/>
        </a:xfrm>
      </p:grpSpPr>
      <p:sp>
        <p:nvSpPr>
          <p:cNvPr name="Freeform 2" id="2"/>
          <p:cNvSpPr/>
          <p:nvPr/>
        </p:nvSpPr>
        <p:spPr>
          <a:xfrm flipH="false" flipV="false" rot="0">
            <a:off x="8291935" y="-3384213"/>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35778" y="-3384213"/>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291935" y="5143500"/>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35778" y="5143500"/>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6622840" y="-52947"/>
            <a:ext cx="2864146" cy="10995720"/>
            <a:chOff x="0" y="0"/>
            <a:chExt cx="754343" cy="2895992"/>
          </a:xfrm>
        </p:grpSpPr>
        <p:sp>
          <p:nvSpPr>
            <p:cNvPr name="Freeform 7" id="7"/>
            <p:cNvSpPr/>
            <p:nvPr/>
          </p:nvSpPr>
          <p:spPr>
            <a:xfrm flipH="false" flipV="false" rot="0">
              <a:off x="0" y="0"/>
              <a:ext cx="754343" cy="2895992"/>
            </a:xfrm>
            <a:custGeom>
              <a:avLst/>
              <a:gdLst/>
              <a:ahLst/>
              <a:cxnLst/>
              <a:rect r="r" b="b" t="t" l="l"/>
              <a:pathLst>
                <a:path h="2895992" w="754343">
                  <a:moveTo>
                    <a:pt x="0" y="0"/>
                  </a:moveTo>
                  <a:lnTo>
                    <a:pt x="754343" y="0"/>
                  </a:lnTo>
                  <a:lnTo>
                    <a:pt x="754343" y="2895992"/>
                  </a:lnTo>
                  <a:lnTo>
                    <a:pt x="0" y="2895992"/>
                  </a:lnTo>
                  <a:close/>
                </a:path>
              </a:pathLst>
            </a:custGeom>
            <a:solidFill>
              <a:srgbClr val="534569"/>
            </a:solidFill>
          </p:spPr>
        </p:sp>
        <p:sp>
          <p:nvSpPr>
            <p:cNvPr name="TextBox 8" id="8"/>
            <p:cNvSpPr txBox="true"/>
            <p:nvPr/>
          </p:nvSpPr>
          <p:spPr>
            <a:xfrm>
              <a:off x="0" y="-38100"/>
              <a:ext cx="754343" cy="2934092"/>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5400000">
            <a:off x="17226417" y="1260159"/>
            <a:ext cx="487450" cy="281835"/>
          </a:xfrm>
          <a:custGeom>
            <a:avLst/>
            <a:gdLst/>
            <a:ahLst/>
            <a:cxnLst/>
            <a:rect r="r" b="b" t="t" l="l"/>
            <a:pathLst>
              <a:path h="281835" w="487450">
                <a:moveTo>
                  <a:pt x="0" y="0"/>
                </a:moveTo>
                <a:lnTo>
                  <a:pt x="487451" y="0"/>
                </a:lnTo>
                <a:lnTo>
                  <a:pt x="487451" y="281835"/>
                </a:lnTo>
                <a:lnTo>
                  <a:pt x="0" y="2818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8573023" y="5437216"/>
            <a:ext cx="7177869" cy="1836241"/>
            <a:chOff x="0" y="0"/>
            <a:chExt cx="1890468" cy="483619"/>
          </a:xfrm>
        </p:grpSpPr>
        <p:sp>
          <p:nvSpPr>
            <p:cNvPr name="Freeform 11" id="11"/>
            <p:cNvSpPr/>
            <p:nvPr/>
          </p:nvSpPr>
          <p:spPr>
            <a:xfrm flipH="false" flipV="false" rot="0">
              <a:off x="0" y="0"/>
              <a:ext cx="1890468" cy="483619"/>
            </a:xfrm>
            <a:custGeom>
              <a:avLst/>
              <a:gdLst/>
              <a:ahLst/>
              <a:cxnLst/>
              <a:rect r="r" b="b" t="t" l="l"/>
              <a:pathLst>
                <a:path h="483619" w="1890468">
                  <a:moveTo>
                    <a:pt x="21572" y="0"/>
                  </a:moveTo>
                  <a:lnTo>
                    <a:pt x="1868896" y="0"/>
                  </a:lnTo>
                  <a:cubicBezTo>
                    <a:pt x="1880810" y="0"/>
                    <a:pt x="1890468" y="9658"/>
                    <a:pt x="1890468" y="21572"/>
                  </a:cubicBezTo>
                  <a:lnTo>
                    <a:pt x="1890468" y="462047"/>
                  </a:lnTo>
                  <a:cubicBezTo>
                    <a:pt x="1890468" y="473961"/>
                    <a:pt x="1880810" y="483619"/>
                    <a:pt x="1868896" y="483619"/>
                  </a:cubicBezTo>
                  <a:lnTo>
                    <a:pt x="21572" y="483619"/>
                  </a:lnTo>
                  <a:cubicBezTo>
                    <a:pt x="9658" y="483619"/>
                    <a:pt x="0" y="473961"/>
                    <a:pt x="0" y="462047"/>
                  </a:cubicBezTo>
                  <a:lnTo>
                    <a:pt x="0" y="21572"/>
                  </a:lnTo>
                  <a:cubicBezTo>
                    <a:pt x="0" y="9658"/>
                    <a:pt x="9658" y="0"/>
                    <a:pt x="21572" y="0"/>
                  </a:cubicBezTo>
                  <a:close/>
                </a:path>
              </a:pathLst>
            </a:custGeom>
            <a:solidFill>
              <a:srgbClr val="EECACA"/>
            </a:solidFill>
          </p:spPr>
        </p:sp>
        <p:sp>
          <p:nvSpPr>
            <p:cNvPr name="TextBox 12" id="12"/>
            <p:cNvSpPr txBox="true"/>
            <p:nvPr/>
          </p:nvSpPr>
          <p:spPr>
            <a:xfrm>
              <a:off x="0" y="-38100"/>
              <a:ext cx="1890468" cy="521719"/>
            </a:xfrm>
            <a:prstGeom prst="rect">
              <a:avLst/>
            </a:prstGeom>
          </p:spPr>
          <p:txBody>
            <a:bodyPr anchor="ctr" rtlCol="false" tIns="50800" lIns="50800" bIns="50800" rIns="50800"/>
            <a:lstStyle/>
            <a:p>
              <a:pPr algn="ctr">
                <a:lnSpc>
                  <a:spcPts val="2940"/>
                </a:lnSpc>
              </a:pPr>
            </a:p>
          </p:txBody>
        </p:sp>
      </p:grpSp>
      <p:sp>
        <p:nvSpPr>
          <p:cNvPr name="Freeform 13" id="13"/>
          <p:cNvSpPr/>
          <p:nvPr/>
        </p:nvSpPr>
        <p:spPr>
          <a:xfrm flipH="false" flipV="false" rot="0">
            <a:off x="-9204579" y="3104782"/>
            <a:ext cx="9861382" cy="8337351"/>
          </a:xfrm>
          <a:custGeom>
            <a:avLst/>
            <a:gdLst/>
            <a:ahLst/>
            <a:cxnLst/>
            <a:rect r="r" b="b" t="t" l="l"/>
            <a:pathLst>
              <a:path h="8337351" w="9861382">
                <a:moveTo>
                  <a:pt x="0" y="0"/>
                </a:moveTo>
                <a:lnTo>
                  <a:pt x="9861383" y="0"/>
                </a:lnTo>
                <a:lnTo>
                  <a:pt x="9861383" y="8337350"/>
                </a:lnTo>
                <a:lnTo>
                  <a:pt x="0" y="83373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4" id="14"/>
          <p:cNvGrpSpPr/>
          <p:nvPr/>
        </p:nvGrpSpPr>
        <p:grpSpPr>
          <a:xfrm rot="0">
            <a:off x="2302146" y="4127056"/>
            <a:ext cx="5565440" cy="2320597"/>
            <a:chOff x="0" y="0"/>
            <a:chExt cx="1465795" cy="611186"/>
          </a:xfrm>
        </p:grpSpPr>
        <p:sp>
          <p:nvSpPr>
            <p:cNvPr name="Freeform 15" id="15"/>
            <p:cNvSpPr/>
            <p:nvPr/>
          </p:nvSpPr>
          <p:spPr>
            <a:xfrm flipH="false" flipV="false" rot="0">
              <a:off x="0" y="0"/>
              <a:ext cx="1465795" cy="611186"/>
            </a:xfrm>
            <a:custGeom>
              <a:avLst/>
              <a:gdLst/>
              <a:ahLst/>
              <a:cxnLst/>
              <a:rect r="r" b="b" t="t" l="l"/>
              <a:pathLst>
                <a:path h="611186" w="1465795">
                  <a:moveTo>
                    <a:pt x="27821" y="0"/>
                  </a:moveTo>
                  <a:lnTo>
                    <a:pt x="1437974" y="0"/>
                  </a:lnTo>
                  <a:cubicBezTo>
                    <a:pt x="1445352" y="0"/>
                    <a:pt x="1452429" y="2931"/>
                    <a:pt x="1457646" y="8149"/>
                  </a:cubicBezTo>
                  <a:cubicBezTo>
                    <a:pt x="1462864" y="13366"/>
                    <a:pt x="1465795" y="20443"/>
                    <a:pt x="1465795" y="27821"/>
                  </a:cubicBezTo>
                  <a:lnTo>
                    <a:pt x="1465795" y="583365"/>
                  </a:lnTo>
                  <a:cubicBezTo>
                    <a:pt x="1465795" y="590743"/>
                    <a:pt x="1462864" y="597820"/>
                    <a:pt x="1457646" y="603038"/>
                  </a:cubicBezTo>
                  <a:cubicBezTo>
                    <a:pt x="1452429" y="608255"/>
                    <a:pt x="1445352" y="611186"/>
                    <a:pt x="1437974" y="611186"/>
                  </a:cubicBezTo>
                  <a:lnTo>
                    <a:pt x="27821" y="611186"/>
                  </a:lnTo>
                  <a:cubicBezTo>
                    <a:pt x="20443" y="611186"/>
                    <a:pt x="13366" y="608255"/>
                    <a:pt x="8149" y="603038"/>
                  </a:cubicBezTo>
                  <a:cubicBezTo>
                    <a:pt x="2931" y="597820"/>
                    <a:pt x="0" y="590743"/>
                    <a:pt x="0" y="583365"/>
                  </a:cubicBezTo>
                  <a:lnTo>
                    <a:pt x="0" y="27821"/>
                  </a:lnTo>
                  <a:cubicBezTo>
                    <a:pt x="0" y="20443"/>
                    <a:pt x="2931" y="13366"/>
                    <a:pt x="8149" y="8149"/>
                  </a:cubicBezTo>
                  <a:cubicBezTo>
                    <a:pt x="13366" y="2931"/>
                    <a:pt x="20443" y="0"/>
                    <a:pt x="27821" y="0"/>
                  </a:cubicBezTo>
                  <a:close/>
                </a:path>
              </a:pathLst>
            </a:custGeom>
            <a:solidFill>
              <a:srgbClr val="EECACA"/>
            </a:solidFill>
          </p:spPr>
        </p:sp>
        <p:sp>
          <p:nvSpPr>
            <p:cNvPr name="TextBox 16" id="16"/>
            <p:cNvSpPr txBox="true"/>
            <p:nvPr/>
          </p:nvSpPr>
          <p:spPr>
            <a:xfrm>
              <a:off x="0" y="-38100"/>
              <a:ext cx="1465795" cy="649286"/>
            </a:xfrm>
            <a:prstGeom prst="rect">
              <a:avLst/>
            </a:prstGeom>
          </p:spPr>
          <p:txBody>
            <a:bodyPr anchor="ctr" rtlCol="false" tIns="50800" lIns="50800" bIns="50800" rIns="50800"/>
            <a:lstStyle/>
            <a:p>
              <a:pPr algn="ctr">
                <a:lnSpc>
                  <a:spcPts val="2940"/>
                </a:lnSpc>
              </a:pPr>
            </a:p>
          </p:txBody>
        </p:sp>
      </p:grpSp>
      <p:sp>
        <p:nvSpPr>
          <p:cNvPr name="Freeform 17" id="17"/>
          <p:cNvSpPr/>
          <p:nvPr/>
        </p:nvSpPr>
        <p:spPr>
          <a:xfrm flipH="false" flipV="false" rot="0">
            <a:off x="14030657" y="210289"/>
            <a:ext cx="2030834" cy="2381575"/>
          </a:xfrm>
          <a:custGeom>
            <a:avLst/>
            <a:gdLst/>
            <a:ahLst/>
            <a:cxnLst/>
            <a:rect r="r" b="b" t="t" l="l"/>
            <a:pathLst>
              <a:path h="2381575" w="2030834">
                <a:moveTo>
                  <a:pt x="0" y="0"/>
                </a:moveTo>
                <a:lnTo>
                  <a:pt x="2030834" y="0"/>
                </a:lnTo>
                <a:lnTo>
                  <a:pt x="2030834" y="2381575"/>
                </a:lnTo>
                <a:lnTo>
                  <a:pt x="0" y="23815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0">
            <a:off x="7565406" y="4902279"/>
            <a:ext cx="1453058" cy="1453058"/>
          </a:xfrm>
          <a:custGeom>
            <a:avLst/>
            <a:gdLst/>
            <a:ahLst/>
            <a:cxnLst/>
            <a:rect r="r" b="b" t="t" l="l"/>
            <a:pathLst>
              <a:path h="1453058" w="1453058">
                <a:moveTo>
                  <a:pt x="0" y="0"/>
                </a:moveTo>
                <a:lnTo>
                  <a:pt x="1453058" y="0"/>
                </a:lnTo>
                <a:lnTo>
                  <a:pt x="1453058" y="1453057"/>
                </a:lnTo>
                <a:lnTo>
                  <a:pt x="0" y="145305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9" id="19"/>
          <p:cNvSpPr txBox="true"/>
          <p:nvPr/>
        </p:nvSpPr>
        <p:spPr>
          <a:xfrm rot="0">
            <a:off x="1504529" y="2234714"/>
            <a:ext cx="7068494" cy="1721084"/>
          </a:xfrm>
          <a:prstGeom prst="rect">
            <a:avLst/>
          </a:prstGeom>
        </p:spPr>
        <p:txBody>
          <a:bodyPr anchor="t" rtlCol="false" tIns="0" lIns="0" bIns="0" rIns="0">
            <a:spAutoFit/>
          </a:bodyPr>
          <a:lstStyle/>
          <a:p>
            <a:pPr algn="ctr">
              <a:lnSpc>
                <a:spcPts val="6823"/>
              </a:lnSpc>
            </a:pPr>
            <a:r>
              <a:rPr lang="en-US" b="true" sz="5592" spc="-212">
                <a:solidFill>
                  <a:srgbClr val="DC786D"/>
                </a:solidFill>
                <a:latin typeface="Cosmic Octo Medium"/>
                <a:ea typeface="Cosmic Octo Medium"/>
                <a:cs typeface="Cosmic Octo Medium"/>
                <a:sym typeface="Cosmic Octo Medium"/>
              </a:rPr>
              <a:t>WHAT IS OUR PROBLEM?</a:t>
            </a:r>
          </a:p>
        </p:txBody>
      </p:sp>
      <p:sp>
        <p:nvSpPr>
          <p:cNvPr name="TextBox 20" id="20"/>
          <p:cNvSpPr txBox="true"/>
          <p:nvPr/>
        </p:nvSpPr>
        <p:spPr>
          <a:xfrm rot="0">
            <a:off x="9231653" y="5638485"/>
            <a:ext cx="6027121" cy="2280447"/>
          </a:xfrm>
          <a:prstGeom prst="rect">
            <a:avLst/>
          </a:prstGeom>
        </p:spPr>
        <p:txBody>
          <a:bodyPr anchor="t" rtlCol="false" tIns="0" lIns="0" bIns="0" rIns="0">
            <a:spAutoFit/>
          </a:bodyPr>
          <a:lstStyle/>
          <a:p>
            <a:pPr algn="just">
              <a:lnSpc>
                <a:spcPts val="2590"/>
              </a:lnSpc>
            </a:pPr>
            <a:r>
              <a:rPr lang="en-US" sz="1850">
                <a:solidFill>
                  <a:srgbClr val="534569"/>
                </a:solidFill>
                <a:latin typeface="Alice Bold"/>
                <a:ea typeface="Alice Bold"/>
                <a:cs typeface="Alice Bold"/>
                <a:sym typeface="Alice Bold"/>
              </a:rPr>
              <a:t>Early detection can save lives. By analyzing key health indicators, this project uses data analytics to identify risk patterns sooner and support faster, more effective diagnosis and treatment.</a:t>
            </a:r>
          </a:p>
          <a:p>
            <a:pPr algn="just">
              <a:lnSpc>
                <a:spcPts val="2590"/>
              </a:lnSpc>
            </a:pPr>
          </a:p>
          <a:p>
            <a:pPr algn="just">
              <a:lnSpc>
                <a:spcPts val="2590"/>
              </a:lnSpc>
            </a:pPr>
          </a:p>
          <a:p>
            <a:pPr algn="just">
              <a:lnSpc>
                <a:spcPts val="2590"/>
              </a:lnSpc>
            </a:pPr>
          </a:p>
        </p:txBody>
      </p:sp>
      <p:sp>
        <p:nvSpPr>
          <p:cNvPr name="TextBox 21" id="21"/>
          <p:cNvSpPr txBox="true"/>
          <p:nvPr/>
        </p:nvSpPr>
        <p:spPr>
          <a:xfrm rot="0">
            <a:off x="2680057" y="4456942"/>
            <a:ext cx="4985975" cy="1541073"/>
          </a:xfrm>
          <a:prstGeom prst="rect">
            <a:avLst/>
          </a:prstGeom>
        </p:spPr>
        <p:txBody>
          <a:bodyPr anchor="t" rtlCol="false" tIns="0" lIns="0" bIns="0" rIns="0">
            <a:spAutoFit/>
          </a:bodyPr>
          <a:lstStyle/>
          <a:p>
            <a:pPr algn="just">
              <a:lnSpc>
                <a:spcPts val="3060"/>
              </a:lnSpc>
            </a:pPr>
            <a:r>
              <a:rPr lang="en-US" sz="2185">
                <a:solidFill>
                  <a:srgbClr val="534569"/>
                </a:solidFill>
                <a:latin typeface="Alice Bold"/>
                <a:ea typeface="Alice Bold"/>
                <a:cs typeface="Alice Bold"/>
                <a:sym typeface="Alice Bold"/>
              </a:rPr>
              <a:t>Heart disease is often not diagnosed until it reaches an advanced stage, which leads to serious complications and, in many cases, preventable deaths.</a:t>
            </a:r>
          </a:p>
        </p:txBody>
      </p:sp>
      <p:sp>
        <p:nvSpPr>
          <p:cNvPr name="TextBox 22" id="22"/>
          <p:cNvSpPr txBox="true"/>
          <p:nvPr/>
        </p:nvSpPr>
        <p:spPr>
          <a:xfrm rot="0">
            <a:off x="8710966" y="3566271"/>
            <a:ext cx="7068494" cy="1721084"/>
          </a:xfrm>
          <a:prstGeom prst="rect">
            <a:avLst/>
          </a:prstGeom>
        </p:spPr>
        <p:txBody>
          <a:bodyPr anchor="t" rtlCol="false" tIns="0" lIns="0" bIns="0" rIns="0">
            <a:spAutoFit/>
          </a:bodyPr>
          <a:lstStyle/>
          <a:p>
            <a:pPr algn="ctr">
              <a:lnSpc>
                <a:spcPts val="6823"/>
              </a:lnSpc>
            </a:pPr>
            <a:r>
              <a:rPr lang="en-US" b="true" sz="5592" spc="-212">
                <a:solidFill>
                  <a:srgbClr val="DC786D"/>
                </a:solidFill>
                <a:latin typeface="Cosmic Octo Medium"/>
                <a:ea typeface="Cosmic Octo Medium"/>
                <a:cs typeface="Cosmic Octo Medium"/>
                <a:sym typeface="Cosmic Octo Medium"/>
              </a:rPr>
              <a:t>WHY IS IT IMPORTANT?</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CF7F5"/>
        </a:solidFill>
      </p:bgPr>
    </p:bg>
    <p:spTree>
      <p:nvGrpSpPr>
        <p:cNvPr id="1" name=""/>
        <p:cNvGrpSpPr/>
        <p:nvPr/>
      </p:nvGrpSpPr>
      <p:grpSpPr>
        <a:xfrm>
          <a:off x="0" y="0"/>
          <a:ext cx="0" cy="0"/>
          <a:chOff x="0" y="0"/>
          <a:chExt cx="0" cy="0"/>
        </a:xfrm>
      </p:grpSpPr>
      <p:sp>
        <p:nvSpPr>
          <p:cNvPr name="Freeform 2" id="2"/>
          <p:cNvSpPr/>
          <p:nvPr/>
        </p:nvSpPr>
        <p:spPr>
          <a:xfrm flipH="false" flipV="false" rot="0">
            <a:off x="8291935" y="-3384213"/>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35778" y="-3384213"/>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291935" y="5143500"/>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35778" y="5143500"/>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5400000">
            <a:off x="17226417" y="1260159"/>
            <a:ext cx="487450" cy="281835"/>
          </a:xfrm>
          <a:custGeom>
            <a:avLst/>
            <a:gdLst/>
            <a:ahLst/>
            <a:cxnLst/>
            <a:rect r="r" b="b" t="t" l="l"/>
            <a:pathLst>
              <a:path h="281835" w="487450">
                <a:moveTo>
                  <a:pt x="0" y="0"/>
                </a:moveTo>
                <a:lnTo>
                  <a:pt x="487451" y="0"/>
                </a:lnTo>
                <a:lnTo>
                  <a:pt x="487451" y="281835"/>
                </a:lnTo>
                <a:lnTo>
                  <a:pt x="0" y="2818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aphicFrame>
        <p:nvGraphicFramePr>
          <p:cNvPr name="Table 7" id="7"/>
          <p:cNvGraphicFramePr>
            <a:graphicFrameLocks noGrp="true"/>
          </p:cNvGraphicFramePr>
          <p:nvPr/>
        </p:nvGraphicFramePr>
        <p:xfrm>
          <a:off x="706775" y="4727264"/>
          <a:ext cx="5144234" cy="5429789"/>
        </p:xfrm>
        <a:graphic>
          <a:graphicData uri="http://schemas.openxmlformats.org/drawingml/2006/table">
            <a:tbl>
              <a:tblPr/>
              <a:tblGrid>
                <a:gridCol w="2572117"/>
                <a:gridCol w="2572117"/>
              </a:tblGrid>
              <a:tr h="1085958">
                <a:tc>
                  <a:txBody>
                    <a:bodyPr anchor="t" rtlCol="false"/>
                    <a:lstStyle/>
                    <a:p>
                      <a:pPr algn="ctr">
                        <a:lnSpc>
                          <a:spcPts val="2495"/>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7867B4">
                        <a:alpha val="89804"/>
                      </a:srgbClr>
                    </a:solidFill>
                  </a:tcPr>
                </a:tc>
                <a:tc>
                  <a:txBody>
                    <a:bodyPr anchor="t" rtlCol="false"/>
                    <a:lstStyle/>
                    <a:p>
                      <a:pPr algn="ctr">
                        <a:lnSpc>
                          <a:spcPts val="2495"/>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EECACA">
                        <a:alpha val="89804"/>
                      </a:srgbClr>
                    </a:solidFill>
                  </a:tcPr>
                </a:tc>
              </a:tr>
              <a:tr h="1085958">
                <a:tc>
                  <a:txBody>
                    <a:bodyPr anchor="t" rtlCol="false"/>
                    <a:lstStyle/>
                    <a:p>
                      <a:pPr algn="ctr">
                        <a:lnSpc>
                          <a:spcPts val="2495"/>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7867B4">
                        <a:alpha val="89804"/>
                      </a:srgbClr>
                    </a:solidFill>
                  </a:tcPr>
                </a:tc>
                <a:tc>
                  <a:txBody>
                    <a:bodyPr anchor="t" rtlCol="false"/>
                    <a:lstStyle/>
                    <a:p>
                      <a:pPr algn="ctr">
                        <a:lnSpc>
                          <a:spcPts val="2495"/>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EECACA">
                        <a:alpha val="89804"/>
                      </a:srgbClr>
                    </a:solidFill>
                  </a:tcPr>
                </a:tc>
              </a:tr>
              <a:tr h="1085958">
                <a:tc>
                  <a:txBody>
                    <a:bodyPr anchor="t" rtlCol="false"/>
                    <a:lstStyle/>
                    <a:p>
                      <a:pPr algn="ctr">
                        <a:lnSpc>
                          <a:spcPts val="2495"/>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7867B4">
                        <a:alpha val="89804"/>
                      </a:srgbClr>
                    </a:solidFill>
                  </a:tcPr>
                </a:tc>
                <a:tc>
                  <a:txBody>
                    <a:bodyPr anchor="t" rtlCol="false"/>
                    <a:lstStyle/>
                    <a:p>
                      <a:pPr algn="ctr">
                        <a:lnSpc>
                          <a:spcPts val="2495"/>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EECACA">
                        <a:alpha val="89804"/>
                      </a:srgbClr>
                    </a:solidFill>
                  </a:tcPr>
                </a:tc>
              </a:tr>
              <a:tr h="1085958">
                <a:tc>
                  <a:txBody>
                    <a:bodyPr anchor="t" rtlCol="false"/>
                    <a:lstStyle/>
                    <a:p>
                      <a:pPr algn="ctr">
                        <a:lnSpc>
                          <a:spcPts val="2495"/>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7867B4">
                        <a:alpha val="89804"/>
                      </a:srgbClr>
                    </a:solidFill>
                  </a:tcPr>
                </a:tc>
                <a:tc>
                  <a:txBody>
                    <a:bodyPr anchor="t" rtlCol="false"/>
                    <a:lstStyle/>
                    <a:p>
                      <a:pPr algn="ctr">
                        <a:lnSpc>
                          <a:spcPts val="2495"/>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EECACA">
                        <a:alpha val="89804"/>
                      </a:srgbClr>
                    </a:solidFill>
                  </a:tcPr>
                </a:tc>
              </a:tr>
              <a:tr h="1085958">
                <a:tc>
                  <a:txBody>
                    <a:bodyPr anchor="t" rtlCol="false"/>
                    <a:lstStyle/>
                    <a:p>
                      <a:pPr algn="ctr">
                        <a:lnSpc>
                          <a:spcPts val="2495"/>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7867B4">
                        <a:alpha val="89804"/>
                      </a:srgbClr>
                    </a:solidFill>
                  </a:tcPr>
                </a:tc>
                <a:tc>
                  <a:txBody>
                    <a:bodyPr anchor="t" rtlCol="false"/>
                    <a:lstStyle/>
                    <a:p>
                      <a:pPr algn="ctr">
                        <a:lnSpc>
                          <a:spcPts val="2495"/>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EECACA">
                        <a:alpha val="89804"/>
                      </a:srgbClr>
                    </a:solidFill>
                  </a:tcPr>
                </a:tc>
              </a:tr>
            </a:tbl>
          </a:graphicData>
        </a:graphic>
      </p:graphicFrame>
      <p:sp>
        <p:nvSpPr>
          <p:cNvPr name="TextBox 8" id="8"/>
          <p:cNvSpPr txBox="true"/>
          <p:nvPr/>
        </p:nvSpPr>
        <p:spPr>
          <a:xfrm rot="0">
            <a:off x="2177376" y="1003198"/>
            <a:ext cx="14239364" cy="1483233"/>
          </a:xfrm>
          <a:prstGeom prst="rect">
            <a:avLst/>
          </a:prstGeom>
        </p:spPr>
        <p:txBody>
          <a:bodyPr anchor="t" rtlCol="false" tIns="0" lIns="0" bIns="0" rIns="0">
            <a:spAutoFit/>
          </a:bodyPr>
          <a:lstStyle/>
          <a:p>
            <a:pPr algn="ctr">
              <a:lnSpc>
                <a:spcPts val="5856"/>
              </a:lnSpc>
            </a:pPr>
            <a:r>
              <a:rPr lang="en-US" b="true" sz="4800" spc="-182">
                <a:solidFill>
                  <a:srgbClr val="DC786D"/>
                </a:solidFill>
                <a:latin typeface="Cosmic Octo Medium"/>
                <a:ea typeface="Cosmic Octo Medium"/>
                <a:cs typeface="Cosmic Octo Medium"/>
                <a:sym typeface="Cosmic Octo Medium"/>
              </a:rPr>
              <a:t>Comparison Between Different</a:t>
            </a:r>
          </a:p>
          <a:p>
            <a:pPr algn="ctr">
              <a:lnSpc>
                <a:spcPts val="5856"/>
              </a:lnSpc>
            </a:pPr>
            <a:r>
              <a:rPr lang="en-US" b="true" sz="4800" spc="-182">
                <a:solidFill>
                  <a:srgbClr val="DC786D"/>
                </a:solidFill>
                <a:latin typeface="Cosmic Octo Medium"/>
                <a:ea typeface="Cosmic Octo Medium"/>
                <a:cs typeface="Cosmic Octo Medium"/>
                <a:sym typeface="Cosmic Octo Medium"/>
              </a:rPr>
              <a:t>Partition Using Gain Index</a:t>
            </a:r>
          </a:p>
        </p:txBody>
      </p:sp>
      <p:sp>
        <p:nvSpPr>
          <p:cNvPr name="Freeform 9" id="9"/>
          <p:cNvSpPr/>
          <p:nvPr/>
        </p:nvSpPr>
        <p:spPr>
          <a:xfrm flipH="false" flipV="false" rot="0">
            <a:off x="15592739" y="-3384213"/>
            <a:ext cx="8527713" cy="8527713"/>
          </a:xfrm>
          <a:custGeom>
            <a:avLst/>
            <a:gdLst/>
            <a:ahLst/>
            <a:cxnLst/>
            <a:rect r="r" b="b" t="t" l="l"/>
            <a:pathLst>
              <a:path h="8527713" w="8527713">
                <a:moveTo>
                  <a:pt x="0" y="0"/>
                </a:moveTo>
                <a:lnTo>
                  <a:pt x="8527712" y="0"/>
                </a:lnTo>
                <a:lnTo>
                  <a:pt x="8527712"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6819648" y="5143500"/>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graphicFrame>
        <p:nvGraphicFramePr>
          <p:cNvPr name="Table 11" id="11"/>
          <p:cNvGraphicFramePr>
            <a:graphicFrameLocks noGrp="true"/>
          </p:cNvGraphicFramePr>
          <p:nvPr/>
        </p:nvGraphicFramePr>
        <p:xfrm>
          <a:off x="6571883" y="4727264"/>
          <a:ext cx="5144234" cy="5429789"/>
        </p:xfrm>
        <a:graphic>
          <a:graphicData uri="http://schemas.openxmlformats.org/drawingml/2006/table">
            <a:tbl>
              <a:tblPr/>
              <a:tblGrid>
                <a:gridCol w="2572117"/>
                <a:gridCol w="2572117"/>
              </a:tblGrid>
              <a:tr h="1085958">
                <a:tc>
                  <a:txBody>
                    <a:bodyPr anchor="t" rtlCol="false"/>
                    <a:lstStyle/>
                    <a:p>
                      <a:pPr algn="ctr">
                        <a:lnSpc>
                          <a:spcPts val="2495"/>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7867B4">
                        <a:alpha val="89804"/>
                      </a:srgbClr>
                    </a:solidFill>
                  </a:tcPr>
                </a:tc>
                <a:tc>
                  <a:txBody>
                    <a:bodyPr anchor="t" rtlCol="false"/>
                    <a:lstStyle/>
                    <a:p>
                      <a:pPr algn="ctr">
                        <a:lnSpc>
                          <a:spcPts val="2495"/>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EECACA">
                        <a:alpha val="89804"/>
                      </a:srgbClr>
                    </a:solidFill>
                  </a:tcPr>
                </a:tc>
              </a:tr>
              <a:tr h="1085958">
                <a:tc>
                  <a:txBody>
                    <a:bodyPr anchor="t" rtlCol="false"/>
                    <a:lstStyle/>
                    <a:p>
                      <a:pPr algn="ctr">
                        <a:lnSpc>
                          <a:spcPts val="2495"/>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7867B4">
                        <a:alpha val="89804"/>
                      </a:srgbClr>
                    </a:solidFill>
                  </a:tcPr>
                </a:tc>
                <a:tc>
                  <a:txBody>
                    <a:bodyPr anchor="t" rtlCol="false"/>
                    <a:lstStyle/>
                    <a:p>
                      <a:pPr algn="ctr">
                        <a:lnSpc>
                          <a:spcPts val="2495"/>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EECACA">
                        <a:alpha val="89804"/>
                      </a:srgbClr>
                    </a:solidFill>
                  </a:tcPr>
                </a:tc>
              </a:tr>
              <a:tr h="1085958">
                <a:tc>
                  <a:txBody>
                    <a:bodyPr anchor="t" rtlCol="false"/>
                    <a:lstStyle/>
                    <a:p>
                      <a:pPr algn="ctr">
                        <a:lnSpc>
                          <a:spcPts val="2495"/>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7867B4">
                        <a:alpha val="89804"/>
                      </a:srgbClr>
                    </a:solidFill>
                  </a:tcPr>
                </a:tc>
                <a:tc>
                  <a:txBody>
                    <a:bodyPr anchor="t" rtlCol="false"/>
                    <a:lstStyle/>
                    <a:p>
                      <a:pPr algn="ctr">
                        <a:lnSpc>
                          <a:spcPts val="2495"/>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EECACA">
                        <a:alpha val="89804"/>
                      </a:srgbClr>
                    </a:solidFill>
                  </a:tcPr>
                </a:tc>
              </a:tr>
              <a:tr h="1085958">
                <a:tc>
                  <a:txBody>
                    <a:bodyPr anchor="t" rtlCol="false"/>
                    <a:lstStyle/>
                    <a:p>
                      <a:pPr algn="ctr">
                        <a:lnSpc>
                          <a:spcPts val="2495"/>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7867B4">
                        <a:alpha val="89804"/>
                      </a:srgbClr>
                    </a:solidFill>
                  </a:tcPr>
                </a:tc>
                <a:tc>
                  <a:txBody>
                    <a:bodyPr anchor="t" rtlCol="false"/>
                    <a:lstStyle/>
                    <a:p>
                      <a:pPr algn="ctr">
                        <a:lnSpc>
                          <a:spcPts val="2495"/>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EECACA">
                        <a:alpha val="89804"/>
                      </a:srgbClr>
                    </a:solidFill>
                  </a:tcPr>
                </a:tc>
              </a:tr>
              <a:tr h="1085958">
                <a:tc>
                  <a:txBody>
                    <a:bodyPr anchor="t" rtlCol="false"/>
                    <a:lstStyle/>
                    <a:p>
                      <a:pPr algn="ctr">
                        <a:lnSpc>
                          <a:spcPts val="2495"/>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7867B4">
                        <a:alpha val="89804"/>
                      </a:srgbClr>
                    </a:solidFill>
                  </a:tcPr>
                </a:tc>
                <a:tc>
                  <a:txBody>
                    <a:bodyPr anchor="t" rtlCol="false"/>
                    <a:lstStyle/>
                    <a:p>
                      <a:pPr algn="ctr">
                        <a:lnSpc>
                          <a:spcPts val="2495"/>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EECACA">
                        <a:alpha val="89804"/>
                      </a:srgbClr>
                    </a:solidFill>
                  </a:tcPr>
                </a:tc>
              </a:tr>
            </a:tbl>
          </a:graphicData>
        </a:graphic>
      </p:graphicFrame>
      <p:graphicFrame>
        <p:nvGraphicFramePr>
          <p:cNvPr name="Table 12" id="12"/>
          <p:cNvGraphicFramePr>
            <a:graphicFrameLocks noGrp="true"/>
          </p:cNvGraphicFramePr>
          <p:nvPr/>
        </p:nvGraphicFramePr>
        <p:xfrm>
          <a:off x="12555791" y="4727264"/>
          <a:ext cx="5144234" cy="5429789"/>
        </p:xfrm>
        <a:graphic>
          <a:graphicData uri="http://schemas.openxmlformats.org/drawingml/2006/table">
            <a:tbl>
              <a:tblPr/>
              <a:tblGrid>
                <a:gridCol w="2572117"/>
                <a:gridCol w="2572117"/>
              </a:tblGrid>
              <a:tr h="1085958">
                <a:tc>
                  <a:txBody>
                    <a:bodyPr anchor="t" rtlCol="false"/>
                    <a:lstStyle/>
                    <a:p>
                      <a:pPr algn="ctr">
                        <a:lnSpc>
                          <a:spcPts val="2495"/>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7867B4">
                        <a:alpha val="89804"/>
                      </a:srgbClr>
                    </a:solidFill>
                  </a:tcPr>
                </a:tc>
                <a:tc>
                  <a:txBody>
                    <a:bodyPr anchor="t" rtlCol="false"/>
                    <a:lstStyle/>
                    <a:p>
                      <a:pPr algn="ctr">
                        <a:lnSpc>
                          <a:spcPts val="2495"/>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EECACA">
                        <a:alpha val="89804"/>
                      </a:srgbClr>
                    </a:solidFill>
                  </a:tcPr>
                </a:tc>
              </a:tr>
              <a:tr h="1085958">
                <a:tc>
                  <a:txBody>
                    <a:bodyPr anchor="t" rtlCol="false"/>
                    <a:lstStyle/>
                    <a:p>
                      <a:pPr algn="ctr">
                        <a:lnSpc>
                          <a:spcPts val="2495"/>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7867B4">
                        <a:alpha val="89804"/>
                      </a:srgbClr>
                    </a:solidFill>
                  </a:tcPr>
                </a:tc>
                <a:tc>
                  <a:txBody>
                    <a:bodyPr anchor="t" rtlCol="false"/>
                    <a:lstStyle/>
                    <a:p>
                      <a:pPr algn="ctr">
                        <a:lnSpc>
                          <a:spcPts val="2495"/>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EECACA">
                        <a:alpha val="89804"/>
                      </a:srgbClr>
                    </a:solidFill>
                  </a:tcPr>
                </a:tc>
              </a:tr>
              <a:tr h="1085958">
                <a:tc>
                  <a:txBody>
                    <a:bodyPr anchor="t" rtlCol="false"/>
                    <a:lstStyle/>
                    <a:p>
                      <a:pPr algn="ctr">
                        <a:lnSpc>
                          <a:spcPts val="2495"/>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7867B4">
                        <a:alpha val="89804"/>
                      </a:srgbClr>
                    </a:solidFill>
                  </a:tcPr>
                </a:tc>
                <a:tc>
                  <a:txBody>
                    <a:bodyPr anchor="t" rtlCol="false"/>
                    <a:lstStyle/>
                    <a:p>
                      <a:pPr algn="ctr">
                        <a:lnSpc>
                          <a:spcPts val="2495"/>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EECACA">
                        <a:alpha val="89804"/>
                      </a:srgbClr>
                    </a:solidFill>
                  </a:tcPr>
                </a:tc>
              </a:tr>
              <a:tr h="1085958">
                <a:tc>
                  <a:txBody>
                    <a:bodyPr anchor="t" rtlCol="false"/>
                    <a:lstStyle/>
                    <a:p>
                      <a:pPr algn="ctr">
                        <a:lnSpc>
                          <a:spcPts val="2495"/>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7867B4">
                        <a:alpha val="89804"/>
                      </a:srgbClr>
                    </a:solidFill>
                  </a:tcPr>
                </a:tc>
                <a:tc>
                  <a:txBody>
                    <a:bodyPr anchor="t" rtlCol="false"/>
                    <a:lstStyle/>
                    <a:p>
                      <a:pPr algn="ctr">
                        <a:lnSpc>
                          <a:spcPts val="2495"/>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EECACA">
                        <a:alpha val="89804"/>
                      </a:srgbClr>
                    </a:solidFill>
                  </a:tcPr>
                </a:tc>
              </a:tr>
              <a:tr h="1085958">
                <a:tc>
                  <a:txBody>
                    <a:bodyPr anchor="t" rtlCol="false"/>
                    <a:lstStyle/>
                    <a:p>
                      <a:pPr algn="ctr">
                        <a:lnSpc>
                          <a:spcPts val="2495"/>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7867B4">
                        <a:alpha val="89804"/>
                      </a:srgbClr>
                    </a:solidFill>
                  </a:tcPr>
                </a:tc>
                <a:tc>
                  <a:txBody>
                    <a:bodyPr anchor="t" rtlCol="false"/>
                    <a:lstStyle/>
                    <a:p>
                      <a:pPr algn="ctr">
                        <a:lnSpc>
                          <a:spcPts val="2495"/>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EECACA">
                        <a:alpha val="89804"/>
                      </a:srgbClr>
                    </a:solidFill>
                  </a:tcPr>
                </a:tc>
              </a:tr>
            </a:tbl>
          </a:graphicData>
        </a:graphic>
      </p:graphicFrame>
      <p:sp>
        <p:nvSpPr>
          <p:cNvPr name="Freeform 13" id="13"/>
          <p:cNvSpPr/>
          <p:nvPr/>
        </p:nvSpPr>
        <p:spPr>
          <a:xfrm flipH="false" flipV="false" rot="0">
            <a:off x="6716428" y="3640960"/>
            <a:ext cx="817029" cy="827562"/>
          </a:xfrm>
          <a:custGeom>
            <a:avLst/>
            <a:gdLst/>
            <a:ahLst/>
            <a:cxnLst/>
            <a:rect r="r" b="b" t="t" l="l"/>
            <a:pathLst>
              <a:path h="827562" w="817029">
                <a:moveTo>
                  <a:pt x="0" y="0"/>
                </a:moveTo>
                <a:lnTo>
                  <a:pt x="817029" y="0"/>
                </a:lnTo>
                <a:lnTo>
                  <a:pt x="817029" y="827562"/>
                </a:lnTo>
                <a:lnTo>
                  <a:pt x="0" y="8275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589043" y="3643588"/>
            <a:ext cx="879314" cy="887382"/>
          </a:xfrm>
          <a:custGeom>
            <a:avLst/>
            <a:gdLst/>
            <a:ahLst/>
            <a:cxnLst/>
            <a:rect r="r" b="b" t="t" l="l"/>
            <a:pathLst>
              <a:path h="887382" w="879314">
                <a:moveTo>
                  <a:pt x="0" y="0"/>
                </a:moveTo>
                <a:lnTo>
                  <a:pt x="879314" y="0"/>
                </a:lnTo>
                <a:lnTo>
                  <a:pt x="879314" y="887382"/>
                </a:lnTo>
                <a:lnTo>
                  <a:pt x="0" y="88738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12698666" y="3591768"/>
            <a:ext cx="936871" cy="952457"/>
          </a:xfrm>
          <a:custGeom>
            <a:avLst/>
            <a:gdLst/>
            <a:ahLst/>
            <a:cxnLst/>
            <a:rect r="r" b="b" t="t" l="l"/>
            <a:pathLst>
              <a:path h="952457" w="936871">
                <a:moveTo>
                  <a:pt x="0" y="0"/>
                </a:moveTo>
                <a:lnTo>
                  <a:pt x="936872" y="0"/>
                </a:lnTo>
                <a:lnTo>
                  <a:pt x="936872" y="952457"/>
                </a:lnTo>
                <a:lnTo>
                  <a:pt x="0" y="95245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6" id="16"/>
          <p:cNvSpPr txBox="true"/>
          <p:nvPr/>
        </p:nvSpPr>
        <p:spPr>
          <a:xfrm rot="0">
            <a:off x="178718" y="4955053"/>
            <a:ext cx="3532969" cy="393446"/>
          </a:xfrm>
          <a:prstGeom prst="rect">
            <a:avLst/>
          </a:prstGeom>
        </p:spPr>
        <p:txBody>
          <a:bodyPr anchor="t" rtlCol="false" tIns="0" lIns="0" bIns="0" rIns="0">
            <a:spAutoFit/>
          </a:bodyPr>
          <a:lstStyle/>
          <a:p>
            <a:pPr algn="ctr">
              <a:lnSpc>
                <a:spcPts val="3172"/>
              </a:lnSpc>
            </a:pPr>
            <a:r>
              <a:rPr lang="en-US" sz="2600" spc="-98">
                <a:solidFill>
                  <a:srgbClr val="FCF7F5"/>
                </a:solidFill>
                <a:latin typeface="Cosmic Octo Medium"/>
                <a:ea typeface="Cosmic Octo Medium"/>
                <a:cs typeface="Cosmic Octo Medium"/>
                <a:sym typeface="Cosmic Octo Medium"/>
              </a:rPr>
              <a:t>Accuracy</a:t>
            </a:r>
          </a:p>
        </p:txBody>
      </p:sp>
      <p:sp>
        <p:nvSpPr>
          <p:cNvPr name="TextBox 17" id="17"/>
          <p:cNvSpPr txBox="true"/>
          <p:nvPr/>
        </p:nvSpPr>
        <p:spPr>
          <a:xfrm rot="0">
            <a:off x="216818" y="6069739"/>
            <a:ext cx="3532969" cy="393446"/>
          </a:xfrm>
          <a:prstGeom prst="rect">
            <a:avLst/>
          </a:prstGeom>
        </p:spPr>
        <p:txBody>
          <a:bodyPr anchor="t" rtlCol="false" tIns="0" lIns="0" bIns="0" rIns="0">
            <a:spAutoFit/>
          </a:bodyPr>
          <a:lstStyle/>
          <a:p>
            <a:pPr algn="ctr">
              <a:lnSpc>
                <a:spcPts val="3172"/>
              </a:lnSpc>
            </a:pPr>
            <a:r>
              <a:rPr lang="en-US" sz="2600" spc="-98">
                <a:solidFill>
                  <a:srgbClr val="FCF7F5"/>
                </a:solidFill>
                <a:latin typeface="Cosmic Octo Medium"/>
                <a:ea typeface="Cosmic Octo Medium"/>
                <a:cs typeface="Cosmic Octo Medium"/>
                <a:sym typeface="Cosmic Octo Medium"/>
              </a:rPr>
              <a:t>Error rate</a:t>
            </a:r>
          </a:p>
        </p:txBody>
      </p:sp>
      <p:sp>
        <p:nvSpPr>
          <p:cNvPr name="TextBox 18" id="18"/>
          <p:cNvSpPr txBox="true"/>
          <p:nvPr/>
        </p:nvSpPr>
        <p:spPr>
          <a:xfrm rot="0">
            <a:off x="169193" y="7189047"/>
            <a:ext cx="3532969" cy="402971"/>
          </a:xfrm>
          <a:prstGeom prst="rect">
            <a:avLst/>
          </a:prstGeom>
        </p:spPr>
        <p:txBody>
          <a:bodyPr anchor="t" rtlCol="false" tIns="0" lIns="0" bIns="0" rIns="0">
            <a:spAutoFit/>
          </a:bodyPr>
          <a:lstStyle/>
          <a:p>
            <a:pPr algn="ctr">
              <a:lnSpc>
                <a:spcPts val="3171"/>
              </a:lnSpc>
            </a:pPr>
            <a:r>
              <a:rPr lang="en-US" sz="2599" spc="-98">
                <a:solidFill>
                  <a:srgbClr val="FCF7F5"/>
                </a:solidFill>
                <a:latin typeface="Cosmic Octo Medium"/>
                <a:ea typeface="Cosmic Octo Medium"/>
                <a:cs typeface="Cosmic Octo Medium"/>
                <a:sym typeface="Cosmic Octo Medium"/>
              </a:rPr>
              <a:t>Sensitivity</a:t>
            </a:r>
          </a:p>
        </p:txBody>
      </p:sp>
      <p:sp>
        <p:nvSpPr>
          <p:cNvPr name="TextBox 19" id="19"/>
          <p:cNvSpPr txBox="true"/>
          <p:nvPr/>
        </p:nvSpPr>
        <p:spPr>
          <a:xfrm rot="0">
            <a:off x="178718" y="8342969"/>
            <a:ext cx="3532969" cy="393446"/>
          </a:xfrm>
          <a:prstGeom prst="rect">
            <a:avLst/>
          </a:prstGeom>
        </p:spPr>
        <p:txBody>
          <a:bodyPr anchor="t" rtlCol="false" tIns="0" lIns="0" bIns="0" rIns="0">
            <a:spAutoFit/>
          </a:bodyPr>
          <a:lstStyle/>
          <a:p>
            <a:pPr algn="ctr">
              <a:lnSpc>
                <a:spcPts val="3172"/>
              </a:lnSpc>
            </a:pPr>
            <a:r>
              <a:rPr lang="en-US" sz="2600" spc="-98">
                <a:solidFill>
                  <a:srgbClr val="FCF7F5"/>
                </a:solidFill>
                <a:latin typeface="Cosmic Octo Medium"/>
                <a:ea typeface="Cosmic Octo Medium"/>
                <a:cs typeface="Cosmic Octo Medium"/>
                <a:sym typeface="Cosmic Octo Medium"/>
              </a:rPr>
              <a:t>Specificity</a:t>
            </a:r>
          </a:p>
        </p:txBody>
      </p:sp>
      <p:sp>
        <p:nvSpPr>
          <p:cNvPr name="TextBox 20" id="20"/>
          <p:cNvSpPr txBox="true"/>
          <p:nvPr/>
        </p:nvSpPr>
        <p:spPr>
          <a:xfrm rot="0">
            <a:off x="114300" y="9479365"/>
            <a:ext cx="3532969" cy="393446"/>
          </a:xfrm>
          <a:prstGeom prst="rect">
            <a:avLst/>
          </a:prstGeom>
        </p:spPr>
        <p:txBody>
          <a:bodyPr anchor="t" rtlCol="false" tIns="0" lIns="0" bIns="0" rIns="0">
            <a:spAutoFit/>
          </a:bodyPr>
          <a:lstStyle/>
          <a:p>
            <a:pPr algn="ctr">
              <a:lnSpc>
                <a:spcPts val="3172"/>
              </a:lnSpc>
            </a:pPr>
            <a:r>
              <a:rPr lang="en-US" sz="2600" spc="-98">
                <a:solidFill>
                  <a:srgbClr val="FCF7F5"/>
                </a:solidFill>
                <a:latin typeface="Cosmic Octo Medium"/>
                <a:ea typeface="Cosmic Octo Medium"/>
                <a:cs typeface="Cosmic Octo Medium"/>
                <a:sym typeface="Cosmic Octo Medium"/>
              </a:rPr>
              <a:t>Precision</a:t>
            </a:r>
          </a:p>
        </p:txBody>
      </p:sp>
      <p:sp>
        <p:nvSpPr>
          <p:cNvPr name="TextBox 21" id="21"/>
          <p:cNvSpPr txBox="true"/>
          <p:nvPr/>
        </p:nvSpPr>
        <p:spPr>
          <a:xfrm rot="0">
            <a:off x="6001152" y="4955053"/>
            <a:ext cx="3532969" cy="393446"/>
          </a:xfrm>
          <a:prstGeom prst="rect">
            <a:avLst/>
          </a:prstGeom>
        </p:spPr>
        <p:txBody>
          <a:bodyPr anchor="t" rtlCol="false" tIns="0" lIns="0" bIns="0" rIns="0">
            <a:spAutoFit/>
          </a:bodyPr>
          <a:lstStyle/>
          <a:p>
            <a:pPr algn="ctr">
              <a:lnSpc>
                <a:spcPts val="3172"/>
              </a:lnSpc>
            </a:pPr>
            <a:r>
              <a:rPr lang="en-US" sz="2600" spc="-98">
                <a:solidFill>
                  <a:srgbClr val="FCF7F5"/>
                </a:solidFill>
                <a:latin typeface="Cosmic Octo Medium"/>
                <a:ea typeface="Cosmic Octo Medium"/>
                <a:cs typeface="Cosmic Octo Medium"/>
                <a:sym typeface="Cosmic Octo Medium"/>
              </a:rPr>
              <a:t>Accuracy</a:t>
            </a:r>
          </a:p>
        </p:txBody>
      </p:sp>
      <p:sp>
        <p:nvSpPr>
          <p:cNvPr name="TextBox 22" id="22"/>
          <p:cNvSpPr txBox="true"/>
          <p:nvPr/>
        </p:nvSpPr>
        <p:spPr>
          <a:xfrm rot="0">
            <a:off x="6048777" y="6069739"/>
            <a:ext cx="3532969" cy="393446"/>
          </a:xfrm>
          <a:prstGeom prst="rect">
            <a:avLst/>
          </a:prstGeom>
        </p:spPr>
        <p:txBody>
          <a:bodyPr anchor="t" rtlCol="false" tIns="0" lIns="0" bIns="0" rIns="0">
            <a:spAutoFit/>
          </a:bodyPr>
          <a:lstStyle/>
          <a:p>
            <a:pPr algn="ctr">
              <a:lnSpc>
                <a:spcPts val="3172"/>
              </a:lnSpc>
            </a:pPr>
            <a:r>
              <a:rPr lang="en-US" sz="2600" spc="-98">
                <a:solidFill>
                  <a:srgbClr val="FCF7F5"/>
                </a:solidFill>
                <a:latin typeface="Cosmic Octo Medium"/>
                <a:ea typeface="Cosmic Octo Medium"/>
                <a:cs typeface="Cosmic Octo Medium"/>
                <a:sym typeface="Cosmic Octo Medium"/>
              </a:rPr>
              <a:t>Error rate</a:t>
            </a:r>
          </a:p>
        </p:txBody>
      </p:sp>
      <p:sp>
        <p:nvSpPr>
          <p:cNvPr name="TextBox 23" id="23"/>
          <p:cNvSpPr txBox="true"/>
          <p:nvPr/>
        </p:nvSpPr>
        <p:spPr>
          <a:xfrm rot="0">
            <a:off x="6010677" y="7244187"/>
            <a:ext cx="3532969" cy="402971"/>
          </a:xfrm>
          <a:prstGeom prst="rect">
            <a:avLst/>
          </a:prstGeom>
        </p:spPr>
        <p:txBody>
          <a:bodyPr anchor="t" rtlCol="false" tIns="0" lIns="0" bIns="0" rIns="0">
            <a:spAutoFit/>
          </a:bodyPr>
          <a:lstStyle/>
          <a:p>
            <a:pPr algn="ctr">
              <a:lnSpc>
                <a:spcPts val="3171"/>
              </a:lnSpc>
            </a:pPr>
            <a:r>
              <a:rPr lang="en-US" sz="2599" spc="-98">
                <a:solidFill>
                  <a:srgbClr val="FCF7F5"/>
                </a:solidFill>
                <a:latin typeface="Cosmic Octo Medium"/>
                <a:ea typeface="Cosmic Octo Medium"/>
                <a:cs typeface="Cosmic Octo Medium"/>
                <a:sym typeface="Cosmic Octo Medium"/>
              </a:rPr>
              <a:t>Sensitivity</a:t>
            </a:r>
          </a:p>
        </p:txBody>
      </p:sp>
      <p:sp>
        <p:nvSpPr>
          <p:cNvPr name="TextBox 24" id="24"/>
          <p:cNvSpPr txBox="true"/>
          <p:nvPr/>
        </p:nvSpPr>
        <p:spPr>
          <a:xfrm rot="0">
            <a:off x="6010677" y="8398109"/>
            <a:ext cx="3532969" cy="393446"/>
          </a:xfrm>
          <a:prstGeom prst="rect">
            <a:avLst/>
          </a:prstGeom>
        </p:spPr>
        <p:txBody>
          <a:bodyPr anchor="t" rtlCol="false" tIns="0" lIns="0" bIns="0" rIns="0">
            <a:spAutoFit/>
          </a:bodyPr>
          <a:lstStyle/>
          <a:p>
            <a:pPr algn="ctr">
              <a:lnSpc>
                <a:spcPts val="3172"/>
              </a:lnSpc>
            </a:pPr>
            <a:r>
              <a:rPr lang="en-US" sz="2600" spc="-98">
                <a:solidFill>
                  <a:srgbClr val="FCF7F5"/>
                </a:solidFill>
                <a:latin typeface="Cosmic Octo Medium"/>
                <a:ea typeface="Cosmic Octo Medium"/>
                <a:cs typeface="Cosmic Octo Medium"/>
                <a:sym typeface="Cosmic Octo Medium"/>
              </a:rPr>
              <a:t>Specificity</a:t>
            </a:r>
          </a:p>
        </p:txBody>
      </p:sp>
      <p:sp>
        <p:nvSpPr>
          <p:cNvPr name="TextBox 25" id="25"/>
          <p:cNvSpPr txBox="true"/>
          <p:nvPr/>
        </p:nvSpPr>
        <p:spPr>
          <a:xfrm rot="0">
            <a:off x="6020202" y="9442091"/>
            <a:ext cx="3532969" cy="393446"/>
          </a:xfrm>
          <a:prstGeom prst="rect">
            <a:avLst/>
          </a:prstGeom>
        </p:spPr>
        <p:txBody>
          <a:bodyPr anchor="t" rtlCol="false" tIns="0" lIns="0" bIns="0" rIns="0">
            <a:spAutoFit/>
          </a:bodyPr>
          <a:lstStyle/>
          <a:p>
            <a:pPr algn="ctr">
              <a:lnSpc>
                <a:spcPts val="3172"/>
              </a:lnSpc>
            </a:pPr>
            <a:r>
              <a:rPr lang="en-US" sz="2600" spc="-98">
                <a:solidFill>
                  <a:srgbClr val="FCF7F5"/>
                </a:solidFill>
                <a:latin typeface="Cosmic Octo Medium"/>
                <a:ea typeface="Cosmic Octo Medium"/>
                <a:cs typeface="Cosmic Octo Medium"/>
                <a:sym typeface="Cosmic Octo Medium"/>
              </a:rPr>
              <a:t>Precision</a:t>
            </a:r>
          </a:p>
        </p:txBody>
      </p:sp>
      <p:sp>
        <p:nvSpPr>
          <p:cNvPr name="TextBox 26" id="26"/>
          <p:cNvSpPr txBox="true"/>
          <p:nvPr/>
        </p:nvSpPr>
        <p:spPr>
          <a:xfrm rot="0">
            <a:off x="12021670" y="5010193"/>
            <a:ext cx="3532969" cy="393446"/>
          </a:xfrm>
          <a:prstGeom prst="rect">
            <a:avLst/>
          </a:prstGeom>
        </p:spPr>
        <p:txBody>
          <a:bodyPr anchor="t" rtlCol="false" tIns="0" lIns="0" bIns="0" rIns="0">
            <a:spAutoFit/>
          </a:bodyPr>
          <a:lstStyle/>
          <a:p>
            <a:pPr algn="ctr">
              <a:lnSpc>
                <a:spcPts val="3172"/>
              </a:lnSpc>
            </a:pPr>
            <a:r>
              <a:rPr lang="en-US" sz="2600" spc="-98">
                <a:solidFill>
                  <a:srgbClr val="FCF7F5"/>
                </a:solidFill>
                <a:latin typeface="Cosmic Octo Medium"/>
                <a:ea typeface="Cosmic Octo Medium"/>
                <a:cs typeface="Cosmic Octo Medium"/>
                <a:sym typeface="Cosmic Octo Medium"/>
              </a:rPr>
              <a:t>Accuracy</a:t>
            </a:r>
          </a:p>
        </p:txBody>
      </p:sp>
      <p:sp>
        <p:nvSpPr>
          <p:cNvPr name="TextBox 27" id="27"/>
          <p:cNvSpPr txBox="true"/>
          <p:nvPr/>
        </p:nvSpPr>
        <p:spPr>
          <a:xfrm rot="0">
            <a:off x="12059770" y="6124878"/>
            <a:ext cx="3532969" cy="393446"/>
          </a:xfrm>
          <a:prstGeom prst="rect">
            <a:avLst/>
          </a:prstGeom>
        </p:spPr>
        <p:txBody>
          <a:bodyPr anchor="t" rtlCol="false" tIns="0" lIns="0" bIns="0" rIns="0">
            <a:spAutoFit/>
          </a:bodyPr>
          <a:lstStyle/>
          <a:p>
            <a:pPr algn="ctr">
              <a:lnSpc>
                <a:spcPts val="3172"/>
              </a:lnSpc>
            </a:pPr>
            <a:r>
              <a:rPr lang="en-US" sz="2600" spc="-98">
                <a:solidFill>
                  <a:srgbClr val="FCF7F5"/>
                </a:solidFill>
                <a:latin typeface="Cosmic Octo Medium"/>
                <a:ea typeface="Cosmic Octo Medium"/>
                <a:cs typeface="Cosmic Octo Medium"/>
                <a:sym typeface="Cosmic Octo Medium"/>
              </a:rPr>
              <a:t>Error rate</a:t>
            </a:r>
          </a:p>
        </p:txBody>
      </p:sp>
      <p:sp>
        <p:nvSpPr>
          <p:cNvPr name="TextBox 28" id="28"/>
          <p:cNvSpPr txBox="true"/>
          <p:nvPr/>
        </p:nvSpPr>
        <p:spPr>
          <a:xfrm rot="0">
            <a:off x="12012145" y="7299326"/>
            <a:ext cx="3532969" cy="402971"/>
          </a:xfrm>
          <a:prstGeom prst="rect">
            <a:avLst/>
          </a:prstGeom>
        </p:spPr>
        <p:txBody>
          <a:bodyPr anchor="t" rtlCol="false" tIns="0" lIns="0" bIns="0" rIns="0">
            <a:spAutoFit/>
          </a:bodyPr>
          <a:lstStyle/>
          <a:p>
            <a:pPr algn="ctr">
              <a:lnSpc>
                <a:spcPts val="3171"/>
              </a:lnSpc>
            </a:pPr>
            <a:r>
              <a:rPr lang="en-US" sz="2599" spc="-98">
                <a:solidFill>
                  <a:srgbClr val="FCF7F5"/>
                </a:solidFill>
                <a:latin typeface="Cosmic Octo Medium"/>
                <a:ea typeface="Cosmic Octo Medium"/>
                <a:cs typeface="Cosmic Octo Medium"/>
                <a:sym typeface="Cosmic Octo Medium"/>
              </a:rPr>
              <a:t>Sensitivity</a:t>
            </a:r>
          </a:p>
        </p:txBody>
      </p:sp>
      <p:sp>
        <p:nvSpPr>
          <p:cNvPr name="TextBox 29" id="29"/>
          <p:cNvSpPr txBox="true"/>
          <p:nvPr/>
        </p:nvSpPr>
        <p:spPr>
          <a:xfrm rot="0">
            <a:off x="12021670" y="8453248"/>
            <a:ext cx="3532969" cy="393446"/>
          </a:xfrm>
          <a:prstGeom prst="rect">
            <a:avLst/>
          </a:prstGeom>
        </p:spPr>
        <p:txBody>
          <a:bodyPr anchor="t" rtlCol="false" tIns="0" lIns="0" bIns="0" rIns="0">
            <a:spAutoFit/>
          </a:bodyPr>
          <a:lstStyle/>
          <a:p>
            <a:pPr algn="ctr">
              <a:lnSpc>
                <a:spcPts val="3172"/>
              </a:lnSpc>
            </a:pPr>
            <a:r>
              <a:rPr lang="en-US" sz="2600" spc="-98">
                <a:solidFill>
                  <a:srgbClr val="FCF7F5"/>
                </a:solidFill>
                <a:latin typeface="Cosmic Octo Medium"/>
                <a:ea typeface="Cosmic Octo Medium"/>
                <a:cs typeface="Cosmic Octo Medium"/>
                <a:sym typeface="Cosmic Octo Medium"/>
              </a:rPr>
              <a:t>Specificity</a:t>
            </a:r>
          </a:p>
        </p:txBody>
      </p:sp>
      <p:sp>
        <p:nvSpPr>
          <p:cNvPr name="TextBox 30" id="30"/>
          <p:cNvSpPr txBox="true"/>
          <p:nvPr/>
        </p:nvSpPr>
        <p:spPr>
          <a:xfrm rot="0">
            <a:off x="11957252" y="9497231"/>
            <a:ext cx="3532969" cy="393446"/>
          </a:xfrm>
          <a:prstGeom prst="rect">
            <a:avLst/>
          </a:prstGeom>
        </p:spPr>
        <p:txBody>
          <a:bodyPr anchor="t" rtlCol="false" tIns="0" lIns="0" bIns="0" rIns="0">
            <a:spAutoFit/>
          </a:bodyPr>
          <a:lstStyle/>
          <a:p>
            <a:pPr algn="ctr">
              <a:lnSpc>
                <a:spcPts val="3172"/>
              </a:lnSpc>
            </a:pPr>
            <a:r>
              <a:rPr lang="en-US" sz="2600" spc="-98">
                <a:solidFill>
                  <a:srgbClr val="FCF7F5"/>
                </a:solidFill>
                <a:latin typeface="Cosmic Octo Medium"/>
                <a:ea typeface="Cosmic Octo Medium"/>
                <a:cs typeface="Cosmic Octo Medium"/>
                <a:sym typeface="Cosmic Octo Medium"/>
              </a:rPr>
              <a:t>Precision</a:t>
            </a:r>
          </a:p>
        </p:txBody>
      </p:sp>
      <p:sp>
        <p:nvSpPr>
          <p:cNvPr name="TextBox 31" id="31"/>
          <p:cNvSpPr txBox="true"/>
          <p:nvPr/>
        </p:nvSpPr>
        <p:spPr>
          <a:xfrm rot="0">
            <a:off x="1607399" y="3617543"/>
            <a:ext cx="4803259" cy="976370"/>
          </a:xfrm>
          <a:prstGeom prst="rect">
            <a:avLst/>
          </a:prstGeom>
        </p:spPr>
        <p:txBody>
          <a:bodyPr anchor="t" rtlCol="false" tIns="0" lIns="0" bIns="0" rIns="0">
            <a:spAutoFit/>
          </a:bodyPr>
          <a:lstStyle/>
          <a:p>
            <a:pPr algn="l">
              <a:lnSpc>
                <a:spcPts val="3934"/>
              </a:lnSpc>
              <a:spcBef>
                <a:spcPct val="0"/>
              </a:spcBef>
            </a:pPr>
            <a:r>
              <a:rPr lang="en-US" sz="2810" b="true">
                <a:solidFill>
                  <a:srgbClr val="534569"/>
                </a:solidFill>
                <a:latin typeface="Pattanakarn Condensed Medium"/>
                <a:ea typeface="Pattanakarn Condensed Medium"/>
                <a:cs typeface="Pattanakarn Condensed Medium"/>
                <a:sym typeface="Pattanakarn Condensed Medium"/>
              </a:rPr>
              <a:t>70%</a:t>
            </a:r>
            <a:r>
              <a:rPr lang="en-US" sz="2810" b="true">
                <a:solidFill>
                  <a:srgbClr val="534569"/>
                </a:solidFill>
                <a:latin typeface="Pattanakarn Condensed Medium"/>
                <a:ea typeface="Pattanakarn Condensed Medium"/>
                <a:cs typeface="Pattanakarn Condensed Medium"/>
                <a:sym typeface="Pattanakarn Condensed Medium"/>
              </a:rPr>
              <a:t> Training data, 30% Test data.</a:t>
            </a:r>
          </a:p>
        </p:txBody>
      </p:sp>
      <p:sp>
        <p:nvSpPr>
          <p:cNvPr name="TextBox 32" id="32"/>
          <p:cNvSpPr txBox="true"/>
          <p:nvPr/>
        </p:nvSpPr>
        <p:spPr>
          <a:xfrm rot="0">
            <a:off x="7752532" y="3617543"/>
            <a:ext cx="4803259" cy="976370"/>
          </a:xfrm>
          <a:prstGeom prst="rect">
            <a:avLst/>
          </a:prstGeom>
        </p:spPr>
        <p:txBody>
          <a:bodyPr anchor="t" rtlCol="false" tIns="0" lIns="0" bIns="0" rIns="0">
            <a:spAutoFit/>
          </a:bodyPr>
          <a:lstStyle/>
          <a:p>
            <a:pPr algn="l">
              <a:lnSpc>
                <a:spcPts val="3934"/>
              </a:lnSpc>
              <a:spcBef>
                <a:spcPct val="0"/>
              </a:spcBef>
            </a:pPr>
            <a:r>
              <a:rPr lang="en-US" sz="2810" b="true">
                <a:solidFill>
                  <a:srgbClr val="534569"/>
                </a:solidFill>
                <a:latin typeface="Pattanakarn Condensed Medium"/>
                <a:ea typeface="Pattanakarn Condensed Medium"/>
                <a:cs typeface="Pattanakarn Condensed Medium"/>
                <a:sym typeface="Pattanakarn Condensed Medium"/>
              </a:rPr>
              <a:t>60%</a:t>
            </a:r>
            <a:r>
              <a:rPr lang="en-US" sz="2810" b="true">
                <a:solidFill>
                  <a:srgbClr val="534569"/>
                </a:solidFill>
                <a:latin typeface="Pattanakarn Condensed Medium"/>
                <a:ea typeface="Pattanakarn Condensed Medium"/>
                <a:cs typeface="Pattanakarn Condensed Medium"/>
                <a:sym typeface="Pattanakarn Condensed Medium"/>
              </a:rPr>
              <a:t> Training data, 40% Test data.</a:t>
            </a:r>
          </a:p>
        </p:txBody>
      </p:sp>
      <p:sp>
        <p:nvSpPr>
          <p:cNvPr name="TextBox 33" id="33"/>
          <p:cNvSpPr txBox="true"/>
          <p:nvPr/>
        </p:nvSpPr>
        <p:spPr>
          <a:xfrm rot="0">
            <a:off x="13897666" y="3617543"/>
            <a:ext cx="4803259" cy="976370"/>
          </a:xfrm>
          <a:prstGeom prst="rect">
            <a:avLst/>
          </a:prstGeom>
        </p:spPr>
        <p:txBody>
          <a:bodyPr anchor="t" rtlCol="false" tIns="0" lIns="0" bIns="0" rIns="0">
            <a:spAutoFit/>
          </a:bodyPr>
          <a:lstStyle/>
          <a:p>
            <a:pPr algn="l">
              <a:lnSpc>
                <a:spcPts val="3934"/>
              </a:lnSpc>
              <a:spcBef>
                <a:spcPct val="0"/>
              </a:spcBef>
            </a:pPr>
            <a:r>
              <a:rPr lang="en-US" sz="2810" b="true">
                <a:solidFill>
                  <a:srgbClr val="534569"/>
                </a:solidFill>
                <a:latin typeface="Pattanakarn Condensed Medium"/>
                <a:ea typeface="Pattanakarn Condensed Medium"/>
                <a:cs typeface="Pattanakarn Condensed Medium"/>
                <a:sym typeface="Pattanakarn Condensed Medium"/>
              </a:rPr>
              <a:t>80%</a:t>
            </a:r>
            <a:r>
              <a:rPr lang="en-US" sz="2810" b="true">
                <a:solidFill>
                  <a:srgbClr val="534569"/>
                </a:solidFill>
                <a:latin typeface="Pattanakarn Condensed Medium"/>
                <a:ea typeface="Pattanakarn Condensed Medium"/>
                <a:cs typeface="Pattanakarn Condensed Medium"/>
                <a:sym typeface="Pattanakarn Condensed Medium"/>
              </a:rPr>
              <a:t> Training data, 20% Test data.</a:t>
            </a:r>
          </a:p>
        </p:txBody>
      </p:sp>
      <p:sp>
        <p:nvSpPr>
          <p:cNvPr name="TextBox 34" id="34"/>
          <p:cNvSpPr txBox="true"/>
          <p:nvPr/>
        </p:nvSpPr>
        <p:spPr>
          <a:xfrm rot="0">
            <a:off x="2772914" y="4971443"/>
            <a:ext cx="3532969" cy="393446"/>
          </a:xfrm>
          <a:prstGeom prst="rect">
            <a:avLst/>
          </a:prstGeom>
        </p:spPr>
        <p:txBody>
          <a:bodyPr anchor="t" rtlCol="false" tIns="0" lIns="0" bIns="0" rIns="0">
            <a:spAutoFit/>
          </a:bodyPr>
          <a:lstStyle/>
          <a:p>
            <a:pPr algn="ctr">
              <a:lnSpc>
                <a:spcPts val="3172"/>
              </a:lnSpc>
            </a:pPr>
            <a:r>
              <a:rPr lang="en-US" sz="2600" spc="-98">
                <a:solidFill>
                  <a:srgbClr val="524467"/>
                </a:solidFill>
                <a:latin typeface="Cosmic Octo Medium"/>
                <a:ea typeface="Cosmic Octo Medium"/>
                <a:cs typeface="Cosmic Octo Medium"/>
                <a:sym typeface="Cosmic Octo Medium"/>
              </a:rPr>
              <a:t>77.89%</a:t>
            </a:r>
          </a:p>
        </p:txBody>
      </p:sp>
      <p:sp>
        <p:nvSpPr>
          <p:cNvPr name="TextBox 35" id="35"/>
          <p:cNvSpPr txBox="true"/>
          <p:nvPr/>
        </p:nvSpPr>
        <p:spPr>
          <a:xfrm rot="0">
            <a:off x="2877689" y="6157426"/>
            <a:ext cx="3532969" cy="393446"/>
          </a:xfrm>
          <a:prstGeom prst="rect">
            <a:avLst/>
          </a:prstGeom>
        </p:spPr>
        <p:txBody>
          <a:bodyPr anchor="t" rtlCol="false" tIns="0" lIns="0" bIns="0" rIns="0">
            <a:spAutoFit/>
          </a:bodyPr>
          <a:lstStyle/>
          <a:p>
            <a:pPr algn="ctr">
              <a:lnSpc>
                <a:spcPts val="3172"/>
              </a:lnSpc>
            </a:pPr>
            <a:r>
              <a:rPr lang="en-US" sz="2600" spc="-98">
                <a:solidFill>
                  <a:srgbClr val="524467"/>
                </a:solidFill>
                <a:latin typeface="Cosmic Octo Medium"/>
                <a:ea typeface="Cosmic Octo Medium"/>
                <a:cs typeface="Cosmic Octo Medium"/>
                <a:sym typeface="Cosmic Octo Medium"/>
              </a:rPr>
              <a:t>22.1</a:t>
            </a:r>
            <a:r>
              <a:rPr lang="en-US" sz="2600" spc="-98">
                <a:solidFill>
                  <a:srgbClr val="524467"/>
                </a:solidFill>
                <a:latin typeface="Cosmic Octo Medium"/>
                <a:ea typeface="Cosmic Octo Medium"/>
                <a:cs typeface="Cosmic Octo Medium"/>
                <a:sym typeface="Cosmic Octo Medium"/>
              </a:rPr>
              <a:t>%</a:t>
            </a:r>
          </a:p>
        </p:txBody>
      </p:sp>
      <p:sp>
        <p:nvSpPr>
          <p:cNvPr name="TextBox 36" id="36"/>
          <p:cNvSpPr txBox="true"/>
          <p:nvPr/>
        </p:nvSpPr>
        <p:spPr>
          <a:xfrm rot="0">
            <a:off x="2877689" y="7308851"/>
            <a:ext cx="3532969" cy="393446"/>
          </a:xfrm>
          <a:prstGeom prst="rect">
            <a:avLst/>
          </a:prstGeom>
        </p:spPr>
        <p:txBody>
          <a:bodyPr anchor="t" rtlCol="false" tIns="0" lIns="0" bIns="0" rIns="0">
            <a:spAutoFit/>
          </a:bodyPr>
          <a:lstStyle/>
          <a:p>
            <a:pPr algn="ctr">
              <a:lnSpc>
                <a:spcPts val="3172"/>
              </a:lnSpc>
            </a:pPr>
            <a:r>
              <a:rPr lang="en-US" sz="2600" spc="-98">
                <a:solidFill>
                  <a:srgbClr val="524467"/>
                </a:solidFill>
                <a:latin typeface="Cosmic Octo Medium"/>
                <a:ea typeface="Cosmic Octo Medium"/>
                <a:cs typeface="Cosmic Octo Medium"/>
                <a:sym typeface="Cosmic Octo Medium"/>
              </a:rPr>
              <a:t>79.64%</a:t>
            </a:r>
          </a:p>
        </p:txBody>
      </p:sp>
      <p:sp>
        <p:nvSpPr>
          <p:cNvPr name="TextBox 37" id="37"/>
          <p:cNvSpPr txBox="true"/>
          <p:nvPr/>
        </p:nvSpPr>
        <p:spPr>
          <a:xfrm rot="0">
            <a:off x="2839589" y="8426197"/>
            <a:ext cx="3532969" cy="393446"/>
          </a:xfrm>
          <a:prstGeom prst="rect">
            <a:avLst/>
          </a:prstGeom>
        </p:spPr>
        <p:txBody>
          <a:bodyPr anchor="t" rtlCol="false" tIns="0" lIns="0" bIns="0" rIns="0">
            <a:spAutoFit/>
          </a:bodyPr>
          <a:lstStyle/>
          <a:p>
            <a:pPr algn="ctr">
              <a:lnSpc>
                <a:spcPts val="3172"/>
              </a:lnSpc>
            </a:pPr>
            <a:r>
              <a:rPr lang="en-US" sz="2600" spc="-98">
                <a:solidFill>
                  <a:srgbClr val="524467"/>
                </a:solidFill>
                <a:latin typeface="Cosmic Octo Medium"/>
                <a:ea typeface="Cosmic Octo Medium"/>
                <a:cs typeface="Cosmic Octo Medium"/>
                <a:sym typeface="Cosmic Octo Medium"/>
              </a:rPr>
              <a:t>75.22%</a:t>
            </a:r>
          </a:p>
        </p:txBody>
      </p:sp>
      <p:sp>
        <p:nvSpPr>
          <p:cNvPr name="TextBox 38" id="38"/>
          <p:cNvSpPr txBox="true"/>
          <p:nvPr/>
        </p:nvSpPr>
        <p:spPr>
          <a:xfrm rot="0">
            <a:off x="2820539" y="9524493"/>
            <a:ext cx="3532969" cy="393446"/>
          </a:xfrm>
          <a:prstGeom prst="rect">
            <a:avLst/>
          </a:prstGeom>
        </p:spPr>
        <p:txBody>
          <a:bodyPr anchor="t" rtlCol="false" tIns="0" lIns="0" bIns="0" rIns="0">
            <a:spAutoFit/>
          </a:bodyPr>
          <a:lstStyle/>
          <a:p>
            <a:pPr algn="ctr">
              <a:lnSpc>
                <a:spcPts val="3172"/>
              </a:lnSpc>
            </a:pPr>
            <a:r>
              <a:rPr lang="en-US" sz="2600" spc="-98">
                <a:solidFill>
                  <a:srgbClr val="524467"/>
                </a:solidFill>
                <a:latin typeface="Cosmic Octo Medium"/>
                <a:ea typeface="Cosmic Octo Medium"/>
                <a:cs typeface="Cosmic Octo Medium"/>
                <a:sym typeface="Cosmic Octo Medium"/>
              </a:rPr>
              <a:t>83</a:t>
            </a:r>
            <a:r>
              <a:rPr lang="en-US" sz="2600" spc="-98">
                <a:solidFill>
                  <a:srgbClr val="524467"/>
                </a:solidFill>
                <a:latin typeface="Cosmic Octo Medium"/>
                <a:ea typeface="Cosmic Octo Medium"/>
                <a:cs typeface="Cosmic Octo Medium"/>
                <a:sym typeface="Cosmic Octo Medium"/>
              </a:rPr>
              <a:t>.12%</a:t>
            </a:r>
          </a:p>
        </p:txBody>
      </p:sp>
      <p:sp>
        <p:nvSpPr>
          <p:cNvPr name="TextBox 39" id="39"/>
          <p:cNvSpPr txBox="true"/>
          <p:nvPr/>
        </p:nvSpPr>
        <p:spPr>
          <a:xfrm rot="0">
            <a:off x="8604991" y="4955053"/>
            <a:ext cx="3532969" cy="393446"/>
          </a:xfrm>
          <a:prstGeom prst="rect">
            <a:avLst/>
          </a:prstGeom>
        </p:spPr>
        <p:txBody>
          <a:bodyPr anchor="t" rtlCol="false" tIns="0" lIns="0" bIns="0" rIns="0">
            <a:spAutoFit/>
          </a:bodyPr>
          <a:lstStyle/>
          <a:p>
            <a:pPr algn="ctr">
              <a:lnSpc>
                <a:spcPts val="3172"/>
              </a:lnSpc>
            </a:pPr>
            <a:r>
              <a:rPr lang="en-US" sz="2600" spc="-98">
                <a:solidFill>
                  <a:srgbClr val="524467"/>
                </a:solidFill>
                <a:latin typeface="Cosmic Octo Medium"/>
                <a:ea typeface="Cosmic Octo Medium"/>
                <a:cs typeface="Cosmic Octo Medium"/>
                <a:sym typeface="Cosmic Octo Medium"/>
              </a:rPr>
              <a:t>76.08%</a:t>
            </a:r>
          </a:p>
        </p:txBody>
      </p:sp>
      <p:sp>
        <p:nvSpPr>
          <p:cNvPr name="TextBox 40" id="40"/>
          <p:cNvSpPr txBox="true"/>
          <p:nvPr/>
        </p:nvSpPr>
        <p:spPr>
          <a:xfrm rot="0">
            <a:off x="8709766" y="6141037"/>
            <a:ext cx="3532969" cy="393446"/>
          </a:xfrm>
          <a:prstGeom prst="rect">
            <a:avLst/>
          </a:prstGeom>
        </p:spPr>
        <p:txBody>
          <a:bodyPr anchor="t" rtlCol="false" tIns="0" lIns="0" bIns="0" rIns="0">
            <a:spAutoFit/>
          </a:bodyPr>
          <a:lstStyle/>
          <a:p>
            <a:pPr algn="ctr">
              <a:lnSpc>
                <a:spcPts val="3172"/>
              </a:lnSpc>
            </a:pPr>
            <a:r>
              <a:rPr lang="en-US" sz="2600" spc="-98">
                <a:solidFill>
                  <a:srgbClr val="524467"/>
                </a:solidFill>
                <a:latin typeface="Cosmic Octo Medium"/>
                <a:ea typeface="Cosmic Octo Medium"/>
                <a:cs typeface="Cosmic Octo Medium"/>
                <a:sym typeface="Cosmic Octo Medium"/>
              </a:rPr>
              <a:t>23</a:t>
            </a:r>
            <a:r>
              <a:rPr lang="en-US" sz="2600" spc="-98">
                <a:solidFill>
                  <a:srgbClr val="524467"/>
                </a:solidFill>
                <a:latin typeface="Cosmic Octo Medium"/>
                <a:ea typeface="Cosmic Octo Medium"/>
                <a:cs typeface="Cosmic Octo Medium"/>
                <a:sym typeface="Cosmic Octo Medium"/>
              </a:rPr>
              <a:t>.91%</a:t>
            </a:r>
          </a:p>
        </p:txBody>
      </p:sp>
      <p:sp>
        <p:nvSpPr>
          <p:cNvPr name="TextBox 41" id="41"/>
          <p:cNvSpPr txBox="true"/>
          <p:nvPr/>
        </p:nvSpPr>
        <p:spPr>
          <a:xfrm rot="0">
            <a:off x="8709766" y="7292462"/>
            <a:ext cx="3532969" cy="393446"/>
          </a:xfrm>
          <a:prstGeom prst="rect">
            <a:avLst/>
          </a:prstGeom>
        </p:spPr>
        <p:txBody>
          <a:bodyPr anchor="t" rtlCol="false" tIns="0" lIns="0" bIns="0" rIns="0">
            <a:spAutoFit/>
          </a:bodyPr>
          <a:lstStyle/>
          <a:p>
            <a:pPr algn="ctr">
              <a:lnSpc>
                <a:spcPts val="3172"/>
              </a:lnSpc>
            </a:pPr>
            <a:r>
              <a:rPr lang="en-US" sz="2600" spc="-98">
                <a:solidFill>
                  <a:srgbClr val="524467"/>
                </a:solidFill>
                <a:latin typeface="Cosmic Octo Medium"/>
                <a:ea typeface="Cosmic Octo Medium"/>
                <a:cs typeface="Cosmic Octo Medium"/>
                <a:sym typeface="Cosmic Octo Medium"/>
              </a:rPr>
              <a:t>74.88%</a:t>
            </a:r>
          </a:p>
        </p:txBody>
      </p:sp>
      <p:sp>
        <p:nvSpPr>
          <p:cNvPr name="TextBox 42" id="42"/>
          <p:cNvSpPr txBox="true"/>
          <p:nvPr/>
        </p:nvSpPr>
        <p:spPr>
          <a:xfrm rot="0">
            <a:off x="8671666" y="8409808"/>
            <a:ext cx="3532969" cy="393446"/>
          </a:xfrm>
          <a:prstGeom prst="rect">
            <a:avLst/>
          </a:prstGeom>
        </p:spPr>
        <p:txBody>
          <a:bodyPr anchor="t" rtlCol="false" tIns="0" lIns="0" bIns="0" rIns="0">
            <a:spAutoFit/>
          </a:bodyPr>
          <a:lstStyle/>
          <a:p>
            <a:pPr algn="ctr">
              <a:lnSpc>
                <a:spcPts val="3172"/>
              </a:lnSpc>
            </a:pPr>
            <a:r>
              <a:rPr lang="en-US" sz="2600" spc="-98">
                <a:solidFill>
                  <a:srgbClr val="524467"/>
                </a:solidFill>
                <a:latin typeface="Cosmic Octo Medium"/>
                <a:ea typeface="Cosmic Octo Medium"/>
                <a:cs typeface="Cosmic Octo Medium"/>
                <a:sym typeface="Cosmic Octo Medium"/>
              </a:rPr>
              <a:t>77.77%</a:t>
            </a:r>
          </a:p>
        </p:txBody>
      </p:sp>
      <p:sp>
        <p:nvSpPr>
          <p:cNvPr name="TextBox 43" id="43"/>
          <p:cNvSpPr txBox="true"/>
          <p:nvPr/>
        </p:nvSpPr>
        <p:spPr>
          <a:xfrm rot="0">
            <a:off x="8652616" y="9508104"/>
            <a:ext cx="3532969" cy="393446"/>
          </a:xfrm>
          <a:prstGeom prst="rect">
            <a:avLst/>
          </a:prstGeom>
        </p:spPr>
        <p:txBody>
          <a:bodyPr anchor="t" rtlCol="false" tIns="0" lIns="0" bIns="0" rIns="0">
            <a:spAutoFit/>
          </a:bodyPr>
          <a:lstStyle/>
          <a:p>
            <a:pPr algn="ctr">
              <a:lnSpc>
                <a:spcPts val="3172"/>
              </a:lnSpc>
            </a:pPr>
            <a:r>
              <a:rPr lang="en-US" sz="2600" spc="-98">
                <a:solidFill>
                  <a:srgbClr val="524467"/>
                </a:solidFill>
                <a:latin typeface="Cosmic Octo Medium"/>
                <a:ea typeface="Cosmic Octo Medium"/>
                <a:cs typeface="Cosmic Octo Medium"/>
                <a:sym typeface="Cosmic Octo Medium"/>
              </a:rPr>
              <a:t>82.56</a:t>
            </a:r>
            <a:r>
              <a:rPr lang="en-US" sz="2600" spc="-98">
                <a:solidFill>
                  <a:srgbClr val="524467"/>
                </a:solidFill>
                <a:latin typeface="Cosmic Octo Medium"/>
                <a:ea typeface="Cosmic Octo Medium"/>
                <a:cs typeface="Cosmic Octo Medium"/>
                <a:sym typeface="Cosmic Octo Medium"/>
              </a:rPr>
              <a:t>%</a:t>
            </a:r>
          </a:p>
        </p:txBody>
      </p:sp>
      <p:sp>
        <p:nvSpPr>
          <p:cNvPr name="TextBox 44" id="44"/>
          <p:cNvSpPr txBox="true"/>
          <p:nvPr/>
        </p:nvSpPr>
        <p:spPr>
          <a:xfrm rot="0">
            <a:off x="14650256" y="4944180"/>
            <a:ext cx="3532969" cy="393446"/>
          </a:xfrm>
          <a:prstGeom prst="rect">
            <a:avLst/>
          </a:prstGeom>
        </p:spPr>
        <p:txBody>
          <a:bodyPr anchor="t" rtlCol="false" tIns="0" lIns="0" bIns="0" rIns="0">
            <a:spAutoFit/>
          </a:bodyPr>
          <a:lstStyle/>
          <a:p>
            <a:pPr algn="ctr">
              <a:lnSpc>
                <a:spcPts val="3172"/>
              </a:lnSpc>
            </a:pPr>
            <a:r>
              <a:rPr lang="en-US" sz="2600" spc="-98">
                <a:solidFill>
                  <a:srgbClr val="524467"/>
                </a:solidFill>
                <a:latin typeface="Cosmic Octo Medium"/>
                <a:ea typeface="Cosmic Octo Medium"/>
                <a:cs typeface="Cosmic Octo Medium"/>
                <a:sym typeface="Cosmic Octo Medium"/>
              </a:rPr>
              <a:t>80.43</a:t>
            </a:r>
            <a:r>
              <a:rPr lang="en-US" sz="2600" spc="-98">
                <a:solidFill>
                  <a:srgbClr val="524467"/>
                </a:solidFill>
                <a:latin typeface="Cosmic Octo Medium"/>
                <a:ea typeface="Cosmic Octo Medium"/>
                <a:cs typeface="Cosmic Octo Medium"/>
                <a:sym typeface="Cosmic Octo Medium"/>
              </a:rPr>
              <a:t>%</a:t>
            </a:r>
          </a:p>
        </p:txBody>
      </p:sp>
      <p:sp>
        <p:nvSpPr>
          <p:cNvPr name="TextBox 45" id="45"/>
          <p:cNvSpPr txBox="true"/>
          <p:nvPr/>
        </p:nvSpPr>
        <p:spPr>
          <a:xfrm rot="0">
            <a:off x="14755031" y="6130164"/>
            <a:ext cx="3532969" cy="393446"/>
          </a:xfrm>
          <a:prstGeom prst="rect">
            <a:avLst/>
          </a:prstGeom>
        </p:spPr>
        <p:txBody>
          <a:bodyPr anchor="t" rtlCol="false" tIns="0" lIns="0" bIns="0" rIns="0">
            <a:spAutoFit/>
          </a:bodyPr>
          <a:lstStyle/>
          <a:p>
            <a:pPr algn="ctr">
              <a:lnSpc>
                <a:spcPts val="3172"/>
              </a:lnSpc>
            </a:pPr>
            <a:r>
              <a:rPr lang="en-US" sz="2600" spc="-98">
                <a:solidFill>
                  <a:srgbClr val="524467"/>
                </a:solidFill>
                <a:latin typeface="Cosmic Octo Medium"/>
                <a:ea typeface="Cosmic Octo Medium"/>
                <a:cs typeface="Cosmic Octo Medium"/>
                <a:sym typeface="Cosmic Octo Medium"/>
              </a:rPr>
              <a:t>19</a:t>
            </a:r>
            <a:r>
              <a:rPr lang="en-US" sz="2600" spc="-98">
                <a:solidFill>
                  <a:srgbClr val="524467"/>
                </a:solidFill>
                <a:latin typeface="Cosmic Octo Medium"/>
                <a:ea typeface="Cosmic Octo Medium"/>
                <a:cs typeface="Cosmic Octo Medium"/>
                <a:sym typeface="Cosmic Octo Medium"/>
              </a:rPr>
              <a:t>.56%</a:t>
            </a:r>
          </a:p>
        </p:txBody>
      </p:sp>
      <p:sp>
        <p:nvSpPr>
          <p:cNvPr name="TextBox 46" id="46"/>
          <p:cNvSpPr txBox="true"/>
          <p:nvPr/>
        </p:nvSpPr>
        <p:spPr>
          <a:xfrm rot="0">
            <a:off x="14755031" y="7281589"/>
            <a:ext cx="3532969" cy="393446"/>
          </a:xfrm>
          <a:prstGeom prst="rect">
            <a:avLst/>
          </a:prstGeom>
        </p:spPr>
        <p:txBody>
          <a:bodyPr anchor="t" rtlCol="false" tIns="0" lIns="0" bIns="0" rIns="0">
            <a:spAutoFit/>
          </a:bodyPr>
          <a:lstStyle/>
          <a:p>
            <a:pPr algn="ctr">
              <a:lnSpc>
                <a:spcPts val="3172"/>
              </a:lnSpc>
            </a:pPr>
            <a:r>
              <a:rPr lang="en-US" sz="2600" spc="-98">
                <a:solidFill>
                  <a:srgbClr val="524467"/>
                </a:solidFill>
                <a:latin typeface="Cosmic Octo Medium"/>
                <a:ea typeface="Cosmic Octo Medium"/>
                <a:cs typeface="Cosmic Octo Medium"/>
                <a:sym typeface="Cosmic Octo Medium"/>
              </a:rPr>
              <a:t>80</a:t>
            </a:r>
            <a:r>
              <a:rPr lang="en-US" sz="2600" spc="-98">
                <a:solidFill>
                  <a:srgbClr val="524467"/>
                </a:solidFill>
                <a:latin typeface="Cosmic Octo Medium"/>
                <a:ea typeface="Cosmic Octo Medium"/>
                <a:cs typeface="Cosmic Octo Medium"/>
                <a:sym typeface="Cosmic Octo Medium"/>
              </a:rPr>
              <a:t>% </a:t>
            </a:r>
          </a:p>
        </p:txBody>
      </p:sp>
      <p:sp>
        <p:nvSpPr>
          <p:cNvPr name="TextBox 47" id="47"/>
          <p:cNvSpPr txBox="true"/>
          <p:nvPr/>
        </p:nvSpPr>
        <p:spPr>
          <a:xfrm rot="0">
            <a:off x="14716931" y="8398935"/>
            <a:ext cx="3532969" cy="393446"/>
          </a:xfrm>
          <a:prstGeom prst="rect">
            <a:avLst/>
          </a:prstGeom>
        </p:spPr>
        <p:txBody>
          <a:bodyPr anchor="t" rtlCol="false" tIns="0" lIns="0" bIns="0" rIns="0">
            <a:spAutoFit/>
          </a:bodyPr>
          <a:lstStyle/>
          <a:p>
            <a:pPr algn="ctr">
              <a:lnSpc>
                <a:spcPts val="3172"/>
              </a:lnSpc>
            </a:pPr>
            <a:r>
              <a:rPr lang="en-US" sz="2600" spc="-98">
                <a:solidFill>
                  <a:srgbClr val="524467"/>
                </a:solidFill>
                <a:latin typeface="Cosmic Octo Medium"/>
                <a:ea typeface="Cosmic Octo Medium"/>
                <a:cs typeface="Cosmic Octo Medium"/>
                <a:sym typeface="Cosmic Octo Medium"/>
              </a:rPr>
              <a:t>81</a:t>
            </a:r>
            <a:r>
              <a:rPr lang="en-US" sz="2600" spc="-98">
                <a:solidFill>
                  <a:srgbClr val="524467"/>
                </a:solidFill>
                <a:latin typeface="Cosmic Octo Medium"/>
                <a:ea typeface="Cosmic Octo Medium"/>
                <a:cs typeface="Cosmic Octo Medium"/>
                <a:sym typeface="Cosmic Octo Medium"/>
              </a:rPr>
              <a:t>.08%</a:t>
            </a:r>
          </a:p>
        </p:txBody>
      </p:sp>
      <p:sp>
        <p:nvSpPr>
          <p:cNvPr name="TextBox 48" id="48"/>
          <p:cNvSpPr txBox="true"/>
          <p:nvPr/>
        </p:nvSpPr>
        <p:spPr>
          <a:xfrm rot="0">
            <a:off x="14697881" y="9497231"/>
            <a:ext cx="3532969" cy="393446"/>
          </a:xfrm>
          <a:prstGeom prst="rect">
            <a:avLst/>
          </a:prstGeom>
        </p:spPr>
        <p:txBody>
          <a:bodyPr anchor="t" rtlCol="false" tIns="0" lIns="0" bIns="0" rIns="0">
            <a:spAutoFit/>
          </a:bodyPr>
          <a:lstStyle/>
          <a:p>
            <a:pPr algn="ctr">
              <a:lnSpc>
                <a:spcPts val="3172"/>
              </a:lnSpc>
            </a:pPr>
            <a:r>
              <a:rPr lang="en-US" sz="2600" spc="-98">
                <a:solidFill>
                  <a:srgbClr val="524467"/>
                </a:solidFill>
                <a:latin typeface="Cosmic Octo Medium"/>
                <a:ea typeface="Cosmic Octo Medium"/>
                <a:cs typeface="Cosmic Octo Medium"/>
                <a:sym typeface="Cosmic Octo Medium"/>
              </a:rPr>
              <a:t>86</a:t>
            </a:r>
            <a:r>
              <a:rPr lang="en-US" sz="2600" spc="-98">
                <a:solidFill>
                  <a:srgbClr val="524467"/>
                </a:solidFill>
                <a:latin typeface="Cosmic Octo Medium"/>
                <a:ea typeface="Cosmic Octo Medium"/>
                <a:cs typeface="Cosmic Octo Medium"/>
                <a:sym typeface="Cosmic Octo Medium"/>
              </a:rPr>
              <a:t>.27%</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CF7F5"/>
        </a:solidFill>
      </p:bgPr>
    </p:bg>
    <p:spTree>
      <p:nvGrpSpPr>
        <p:cNvPr id="1" name=""/>
        <p:cNvGrpSpPr/>
        <p:nvPr/>
      </p:nvGrpSpPr>
      <p:grpSpPr>
        <a:xfrm>
          <a:off x="0" y="0"/>
          <a:ext cx="0" cy="0"/>
          <a:chOff x="0" y="0"/>
          <a:chExt cx="0" cy="0"/>
        </a:xfrm>
      </p:grpSpPr>
      <p:sp>
        <p:nvSpPr>
          <p:cNvPr name="Freeform 2" id="2"/>
          <p:cNvSpPr/>
          <p:nvPr/>
        </p:nvSpPr>
        <p:spPr>
          <a:xfrm flipH="false" flipV="false" rot="0">
            <a:off x="8291935" y="-3384213"/>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35778" y="-3384213"/>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291935" y="5143500"/>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35778" y="5143500"/>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5400000">
            <a:off x="17226417" y="1260159"/>
            <a:ext cx="487450" cy="281835"/>
          </a:xfrm>
          <a:custGeom>
            <a:avLst/>
            <a:gdLst/>
            <a:ahLst/>
            <a:cxnLst/>
            <a:rect r="r" b="b" t="t" l="l"/>
            <a:pathLst>
              <a:path h="281835" w="487450">
                <a:moveTo>
                  <a:pt x="0" y="0"/>
                </a:moveTo>
                <a:lnTo>
                  <a:pt x="487451" y="0"/>
                </a:lnTo>
                <a:lnTo>
                  <a:pt x="487451" y="281835"/>
                </a:lnTo>
                <a:lnTo>
                  <a:pt x="0" y="2818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402209" y="8802017"/>
            <a:ext cx="557224" cy="263415"/>
          </a:xfrm>
          <a:custGeom>
            <a:avLst/>
            <a:gdLst/>
            <a:ahLst/>
            <a:cxnLst/>
            <a:rect r="r" b="b" t="t" l="l"/>
            <a:pathLst>
              <a:path h="263415" w="557224">
                <a:moveTo>
                  <a:pt x="0" y="0"/>
                </a:moveTo>
                <a:lnTo>
                  <a:pt x="557224" y="0"/>
                </a:lnTo>
                <a:lnTo>
                  <a:pt x="557224" y="263415"/>
                </a:lnTo>
                <a:lnTo>
                  <a:pt x="0" y="2634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2469249" y="2351114"/>
            <a:ext cx="3968405" cy="2792386"/>
            <a:chOff x="0" y="0"/>
            <a:chExt cx="5291206" cy="3723182"/>
          </a:xfrm>
        </p:grpSpPr>
        <p:grpSp>
          <p:nvGrpSpPr>
            <p:cNvPr name="Group 9" id="9"/>
            <p:cNvGrpSpPr/>
            <p:nvPr/>
          </p:nvGrpSpPr>
          <p:grpSpPr>
            <a:xfrm rot="0">
              <a:off x="0" y="1024855"/>
              <a:ext cx="5291206" cy="2698327"/>
              <a:chOff x="0" y="0"/>
              <a:chExt cx="1045177" cy="533003"/>
            </a:xfrm>
          </p:grpSpPr>
          <p:sp>
            <p:nvSpPr>
              <p:cNvPr name="Freeform 10" id="10"/>
              <p:cNvSpPr/>
              <p:nvPr/>
            </p:nvSpPr>
            <p:spPr>
              <a:xfrm flipH="false" flipV="false" rot="0">
                <a:off x="0" y="0"/>
                <a:ext cx="1045177" cy="533003"/>
              </a:xfrm>
              <a:custGeom>
                <a:avLst/>
                <a:gdLst/>
                <a:ahLst/>
                <a:cxnLst/>
                <a:rect r="r" b="b" t="t" l="l"/>
                <a:pathLst>
                  <a:path h="533003" w="1045177">
                    <a:moveTo>
                      <a:pt x="39018" y="0"/>
                    </a:moveTo>
                    <a:lnTo>
                      <a:pt x="1006159" y="0"/>
                    </a:lnTo>
                    <a:cubicBezTo>
                      <a:pt x="1027708" y="0"/>
                      <a:pt x="1045177" y="17469"/>
                      <a:pt x="1045177" y="39018"/>
                    </a:cubicBezTo>
                    <a:lnTo>
                      <a:pt x="1045177" y="493985"/>
                    </a:lnTo>
                    <a:cubicBezTo>
                      <a:pt x="1045177" y="515534"/>
                      <a:pt x="1027708" y="533003"/>
                      <a:pt x="1006159" y="533003"/>
                    </a:cubicBezTo>
                    <a:lnTo>
                      <a:pt x="39018" y="533003"/>
                    </a:lnTo>
                    <a:cubicBezTo>
                      <a:pt x="17469" y="533003"/>
                      <a:pt x="0" y="515534"/>
                      <a:pt x="0" y="493985"/>
                    </a:cubicBezTo>
                    <a:lnTo>
                      <a:pt x="0" y="39018"/>
                    </a:lnTo>
                    <a:cubicBezTo>
                      <a:pt x="0" y="17469"/>
                      <a:pt x="17469" y="0"/>
                      <a:pt x="39018" y="0"/>
                    </a:cubicBezTo>
                    <a:close/>
                  </a:path>
                </a:pathLst>
              </a:custGeom>
              <a:solidFill>
                <a:srgbClr val="EECACA"/>
              </a:solidFill>
            </p:spPr>
          </p:sp>
          <p:sp>
            <p:nvSpPr>
              <p:cNvPr name="TextBox 11" id="11"/>
              <p:cNvSpPr txBox="true"/>
              <p:nvPr/>
            </p:nvSpPr>
            <p:spPr>
              <a:xfrm>
                <a:off x="0" y="-38100"/>
                <a:ext cx="1045177" cy="571103"/>
              </a:xfrm>
              <a:prstGeom prst="rect">
                <a:avLst/>
              </a:prstGeom>
            </p:spPr>
            <p:txBody>
              <a:bodyPr anchor="ctr" rtlCol="false" tIns="50800" lIns="50800" bIns="50800" rIns="50800"/>
              <a:lstStyle/>
              <a:p>
                <a:pPr algn="ctr">
                  <a:lnSpc>
                    <a:spcPts val="2940"/>
                  </a:lnSpc>
                </a:pPr>
              </a:p>
            </p:txBody>
          </p:sp>
        </p:grpSp>
        <p:sp>
          <p:nvSpPr>
            <p:cNvPr name="TextBox 12" id="12"/>
            <p:cNvSpPr txBox="true"/>
            <p:nvPr/>
          </p:nvSpPr>
          <p:spPr>
            <a:xfrm rot="0">
              <a:off x="338150" y="675709"/>
              <a:ext cx="4953057" cy="2711662"/>
            </a:xfrm>
            <a:prstGeom prst="rect">
              <a:avLst/>
            </a:prstGeom>
          </p:spPr>
          <p:txBody>
            <a:bodyPr anchor="t" rtlCol="false" tIns="0" lIns="0" bIns="0" rIns="0">
              <a:spAutoFit/>
            </a:bodyPr>
            <a:lstStyle/>
            <a:p>
              <a:pPr algn="l">
                <a:lnSpc>
                  <a:spcPts val="4059"/>
                </a:lnSpc>
                <a:spcBef>
                  <a:spcPct val="0"/>
                </a:spcBef>
              </a:pPr>
            </a:p>
            <a:p>
              <a:pPr algn="l">
                <a:lnSpc>
                  <a:spcPts val="4059"/>
                </a:lnSpc>
                <a:spcBef>
                  <a:spcPct val="0"/>
                </a:spcBef>
              </a:pPr>
              <a:r>
                <a:rPr lang="en-US" sz="2899">
                  <a:solidFill>
                    <a:srgbClr val="534569"/>
                  </a:solidFill>
                  <a:latin typeface="Alice Bold"/>
                  <a:ea typeface="Alice Bold"/>
                  <a:cs typeface="Alice Bold"/>
                  <a:sym typeface="Alice Bold"/>
                </a:rPr>
                <a:t>Information Gain is slightly higher (81%) than Gini (80.43%), </a:t>
              </a:r>
            </a:p>
          </p:txBody>
        </p:sp>
        <p:grpSp>
          <p:nvGrpSpPr>
            <p:cNvPr name="Group 13" id="13"/>
            <p:cNvGrpSpPr/>
            <p:nvPr/>
          </p:nvGrpSpPr>
          <p:grpSpPr>
            <a:xfrm rot="0">
              <a:off x="0" y="0"/>
              <a:ext cx="5291206" cy="922133"/>
              <a:chOff x="0" y="0"/>
              <a:chExt cx="1045177" cy="182150"/>
            </a:xfrm>
          </p:grpSpPr>
          <p:sp>
            <p:nvSpPr>
              <p:cNvPr name="Freeform 14" id="14"/>
              <p:cNvSpPr/>
              <p:nvPr/>
            </p:nvSpPr>
            <p:spPr>
              <a:xfrm flipH="false" flipV="false" rot="0">
                <a:off x="0" y="0"/>
                <a:ext cx="1045177" cy="182150"/>
              </a:xfrm>
              <a:custGeom>
                <a:avLst/>
                <a:gdLst/>
                <a:ahLst/>
                <a:cxnLst/>
                <a:rect r="r" b="b" t="t" l="l"/>
                <a:pathLst>
                  <a:path h="182150" w="1045177">
                    <a:moveTo>
                      <a:pt x="39018" y="0"/>
                    </a:moveTo>
                    <a:lnTo>
                      <a:pt x="1006159" y="0"/>
                    </a:lnTo>
                    <a:cubicBezTo>
                      <a:pt x="1027708" y="0"/>
                      <a:pt x="1045177" y="17469"/>
                      <a:pt x="1045177" y="39018"/>
                    </a:cubicBezTo>
                    <a:lnTo>
                      <a:pt x="1045177" y="143132"/>
                    </a:lnTo>
                    <a:cubicBezTo>
                      <a:pt x="1045177" y="153480"/>
                      <a:pt x="1041066" y="163405"/>
                      <a:pt x="1033749" y="170722"/>
                    </a:cubicBezTo>
                    <a:cubicBezTo>
                      <a:pt x="1026431" y="178039"/>
                      <a:pt x="1016507" y="182150"/>
                      <a:pt x="1006159" y="182150"/>
                    </a:cubicBezTo>
                    <a:lnTo>
                      <a:pt x="39018" y="182150"/>
                    </a:lnTo>
                    <a:cubicBezTo>
                      <a:pt x="17469" y="182150"/>
                      <a:pt x="0" y="164681"/>
                      <a:pt x="0" y="143132"/>
                    </a:cubicBezTo>
                    <a:lnTo>
                      <a:pt x="0" y="39018"/>
                    </a:lnTo>
                    <a:cubicBezTo>
                      <a:pt x="0" y="17469"/>
                      <a:pt x="17469" y="0"/>
                      <a:pt x="39018" y="0"/>
                    </a:cubicBezTo>
                    <a:close/>
                  </a:path>
                </a:pathLst>
              </a:custGeom>
              <a:solidFill>
                <a:srgbClr val="7867B4"/>
              </a:solidFill>
            </p:spPr>
          </p:sp>
          <p:sp>
            <p:nvSpPr>
              <p:cNvPr name="TextBox 15" id="15"/>
              <p:cNvSpPr txBox="true"/>
              <p:nvPr/>
            </p:nvSpPr>
            <p:spPr>
              <a:xfrm>
                <a:off x="0" y="-38100"/>
                <a:ext cx="1045177" cy="220250"/>
              </a:xfrm>
              <a:prstGeom prst="rect">
                <a:avLst/>
              </a:prstGeom>
            </p:spPr>
            <p:txBody>
              <a:bodyPr anchor="ctr" rtlCol="false" tIns="50800" lIns="50800" bIns="50800" rIns="50800"/>
              <a:lstStyle/>
              <a:p>
                <a:pPr algn="ctr">
                  <a:lnSpc>
                    <a:spcPts val="2940"/>
                  </a:lnSpc>
                </a:pPr>
              </a:p>
            </p:txBody>
          </p:sp>
        </p:grpSp>
        <p:sp>
          <p:nvSpPr>
            <p:cNvPr name="TextBox 16" id="16"/>
            <p:cNvSpPr txBox="true"/>
            <p:nvPr/>
          </p:nvSpPr>
          <p:spPr>
            <a:xfrm rot="0">
              <a:off x="252191" y="114060"/>
              <a:ext cx="4710625" cy="659088"/>
            </a:xfrm>
            <a:prstGeom prst="rect">
              <a:avLst/>
            </a:prstGeom>
          </p:spPr>
          <p:txBody>
            <a:bodyPr anchor="t" rtlCol="false" tIns="0" lIns="0" bIns="0" rIns="0">
              <a:spAutoFit/>
            </a:bodyPr>
            <a:lstStyle/>
            <a:p>
              <a:pPr algn="ctr">
                <a:lnSpc>
                  <a:spcPts val="3904"/>
                </a:lnSpc>
              </a:pPr>
              <a:r>
                <a:rPr lang="en-US" b="true" sz="3200" spc="-121">
                  <a:solidFill>
                    <a:srgbClr val="FCF7F5"/>
                  </a:solidFill>
                  <a:latin typeface="Cosmic Octo Medium"/>
                  <a:ea typeface="Cosmic Octo Medium"/>
                  <a:cs typeface="Cosmic Octo Medium"/>
                  <a:sym typeface="Cosmic Octo Medium"/>
                </a:rPr>
                <a:t>Accuracy</a:t>
              </a:r>
            </a:p>
          </p:txBody>
        </p:sp>
      </p:grpSp>
      <p:grpSp>
        <p:nvGrpSpPr>
          <p:cNvPr name="Group 17" id="17"/>
          <p:cNvGrpSpPr/>
          <p:nvPr/>
        </p:nvGrpSpPr>
        <p:grpSpPr>
          <a:xfrm rot="0">
            <a:off x="2043876" y="6009630"/>
            <a:ext cx="3968405" cy="2792386"/>
            <a:chOff x="0" y="0"/>
            <a:chExt cx="5291206" cy="3723182"/>
          </a:xfrm>
        </p:grpSpPr>
        <p:grpSp>
          <p:nvGrpSpPr>
            <p:cNvPr name="Group 18" id="18"/>
            <p:cNvGrpSpPr/>
            <p:nvPr/>
          </p:nvGrpSpPr>
          <p:grpSpPr>
            <a:xfrm rot="0">
              <a:off x="0" y="1024855"/>
              <a:ext cx="5291206" cy="2698327"/>
              <a:chOff x="0" y="0"/>
              <a:chExt cx="1045177" cy="533003"/>
            </a:xfrm>
          </p:grpSpPr>
          <p:sp>
            <p:nvSpPr>
              <p:cNvPr name="Freeform 19" id="19"/>
              <p:cNvSpPr/>
              <p:nvPr/>
            </p:nvSpPr>
            <p:spPr>
              <a:xfrm flipH="false" flipV="false" rot="0">
                <a:off x="0" y="0"/>
                <a:ext cx="1045177" cy="533003"/>
              </a:xfrm>
              <a:custGeom>
                <a:avLst/>
                <a:gdLst/>
                <a:ahLst/>
                <a:cxnLst/>
                <a:rect r="r" b="b" t="t" l="l"/>
                <a:pathLst>
                  <a:path h="533003" w="1045177">
                    <a:moveTo>
                      <a:pt x="39018" y="0"/>
                    </a:moveTo>
                    <a:lnTo>
                      <a:pt x="1006159" y="0"/>
                    </a:lnTo>
                    <a:cubicBezTo>
                      <a:pt x="1027708" y="0"/>
                      <a:pt x="1045177" y="17469"/>
                      <a:pt x="1045177" y="39018"/>
                    </a:cubicBezTo>
                    <a:lnTo>
                      <a:pt x="1045177" y="493985"/>
                    </a:lnTo>
                    <a:cubicBezTo>
                      <a:pt x="1045177" y="515534"/>
                      <a:pt x="1027708" y="533003"/>
                      <a:pt x="1006159" y="533003"/>
                    </a:cubicBezTo>
                    <a:lnTo>
                      <a:pt x="39018" y="533003"/>
                    </a:lnTo>
                    <a:cubicBezTo>
                      <a:pt x="17469" y="533003"/>
                      <a:pt x="0" y="515534"/>
                      <a:pt x="0" y="493985"/>
                    </a:cubicBezTo>
                    <a:lnTo>
                      <a:pt x="0" y="39018"/>
                    </a:lnTo>
                    <a:cubicBezTo>
                      <a:pt x="0" y="17469"/>
                      <a:pt x="17469" y="0"/>
                      <a:pt x="39018" y="0"/>
                    </a:cubicBezTo>
                    <a:close/>
                  </a:path>
                </a:pathLst>
              </a:custGeom>
              <a:solidFill>
                <a:srgbClr val="EECACA"/>
              </a:solidFill>
            </p:spPr>
          </p:sp>
          <p:sp>
            <p:nvSpPr>
              <p:cNvPr name="TextBox 20" id="20"/>
              <p:cNvSpPr txBox="true"/>
              <p:nvPr/>
            </p:nvSpPr>
            <p:spPr>
              <a:xfrm>
                <a:off x="0" y="-38100"/>
                <a:ext cx="1045177" cy="571103"/>
              </a:xfrm>
              <a:prstGeom prst="rect">
                <a:avLst/>
              </a:prstGeom>
            </p:spPr>
            <p:txBody>
              <a:bodyPr anchor="ctr" rtlCol="false" tIns="50800" lIns="50800" bIns="50800" rIns="50800"/>
              <a:lstStyle/>
              <a:p>
                <a:pPr algn="ctr">
                  <a:lnSpc>
                    <a:spcPts val="2940"/>
                  </a:lnSpc>
                </a:pPr>
              </a:p>
            </p:txBody>
          </p:sp>
        </p:grpSp>
        <p:sp>
          <p:nvSpPr>
            <p:cNvPr name="TextBox 21" id="21"/>
            <p:cNvSpPr txBox="true"/>
            <p:nvPr/>
          </p:nvSpPr>
          <p:spPr>
            <a:xfrm rot="0">
              <a:off x="252191" y="1277572"/>
              <a:ext cx="5039016" cy="2025862"/>
            </a:xfrm>
            <a:prstGeom prst="rect">
              <a:avLst/>
            </a:prstGeom>
          </p:spPr>
          <p:txBody>
            <a:bodyPr anchor="t" rtlCol="false" tIns="0" lIns="0" bIns="0" rIns="0">
              <a:spAutoFit/>
            </a:bodyPr>
            <a:lstStyle/>
            <a:p>
              <a:pPr algn="l">
                <a:lnSpc>
                  <a:spcPts val="4059"/>
                </a:lnSpc>
                <a:spcBef>
                  <a:spcPct val="0"/>
                </a:spcBef>
              </a:pPr>
              <a:r>
                <a:rPr lang="en-US" sz="2899">
                  <a:solidFill>
                    <a:srgbClr val="534569"/>
                  </a:solidFill>
                  <a:latin typeface="Alice Bold"/>
                  <a:ea typeface="Alice Bold"/>
                  <a:cs typeface="Alice Bold"/>
                  <a:sym typeface="Alice Bold"/>
                </a:rPr>
                <a:t>Information Gain has a slightly lower error rate(19.02%vs19.56%).</a:t>
              </a:r>
            </a:p>
          </p:txBody>
        </p:sp>
        <p:grpSp>
          <p:nvGrpSpPr>
            <p:cNvPr name="Group 22" id="22"/>
            <p:cNvGrpSpPr/>
            <p:nvPr/>
          </p:nvGrpSpPr>
          <p:grpSpPr>
            <a:xfrm rot="0">
              <a:off x="0" y="0"/>
              <a:ext cx="5291206" cy="922133"/>
              <a:chOff x="0" y="0"/>
              <a:chExt cx="1045177" cy="182150"/>
            </a:xfrm>
          </p:grpSpPr>
          <p:sp>
            <p:nvSpPr>
              <p:cNvPr name="Freeform 23" id="23"/>
              <p:cNvSpPr/>
              <p:nvPr/>
            </p:nvSpPr>
            <p:spPr>
              <a:xfrm flipH="false" flipV="false" rot="0">
                <a:off x="0" y="0"/>
                <a:ext cx="1045177" cy="182150"/>
              </a:xfrm>
              <a:custGeom>
                <a:avLst/>
                <a:gdLst/>
                <a:ahLst/>
                <a:cxnLst/>
                <a:rect r="r" b="b" t="t" l="l"/>
                <a:pathLst>
                  <a:path h="182150" w="1045177">
                    <a:moveTo>
                      <a:pt x="39018" y="0"/>
                    </a:moveTo>
                    <a:lnTo>
                      <a:pt x="1006159" y="0"/>
                    </a:lnTo>
                    <a:cubicBezTo>
                      <a:pt x="1027708" y="0"/>
                      <a:pt x="1045177" y="17469"/>
                      <a:pt x="1045177" y="39018"/>
                    </a:cubicBezTo>
                    <a:lnTo>
                      <a:pt x="1045177" y="143132"/>
                    </a:lnTo>
                    <a:cubicBezTo>
                      <a:pt x="1045177" y="153480"/>
                      <a:pt x="1041066" y="163405"/>
                      <a:pt x="1033749" y="170722"/>
                    </a:cubicBezTo>
                    <a:cubicBezTo>
                      <a:pt x="1026431" y="178039"/>
                      <a:pt x="1016507" y="182150"/>
                      <a:pt x="1006159" y="182150"/>
                    </a:cubicBezTo>
                    <a:lnTo>
                      <a:pt x="39018" y="182150"/>
                    </a:lnTo>
                    <a:cubicBezTo>
                      <a:pt x="17469" y="182150"/>
                      <a:pt x="0" y="164681"/>
                      <a:pt x="0" y="143132"/>
                    </a:cubicBezTo>
                    <a:lnTo>
                      <a:pt x="0" y="39018"/>
                    </a:lnTo>
                    <a:cubicBezTo>
                      <a:pt x="0" y="17469"/>
                      <a:pt x="17469" y="0"/>
                      <a:pt x="39018" y="0"/>
                    </a:cubicBezTo>
                    <a:close/>
                  </a:path>
                </a:pathLst>
              </a:custGeom>
              <a:solidFill>
                <a:srgbClr val="7867B4"/>
              </a:solidFill>
            </p:spPr>
          </p:sp>
          <p:sp>
            <p:nvSpPr>
              <p:cNvPr name="TextBox 24" id="24"/>
              <p:cNvSpPr txBox="true"/>
              <p:nvPr/>
            </p:nvSpPr>
            <p:spPr>
              <a:xfrm>
                <a:off x="0" y="-38100"/>
                <a:ext cx="1045177" cy="220250"/>
              </a:xfrm>
              <a:prstGeom prst="rect">
                <a:avLst/>
              </a:prstGeom>
            </p:spPr>
            <p:txBody>
              <a:bodyPr anchor="ctr" rtlCol="false" tIns="50800" lIns="50800" bIns="50800" rIns="50800"/>
              <a:lstStyle/>
              <a:p>
                <a:pPr algn="ctr">
                  <a:lnSpc>
                    <a:spcPts val="2940"/>
                  </a:lnSpc>
                </a:pPr>
              </a:p>
            </p:txBody>
          </p:sp>
        </p:grpSp>
        <p:sp>
          <p:nvSpPr>
            <p:cNvPr name="TextBox 25" id="25"/>
            <p:cNvSpPr txBox="true"/>
            <p:nvPr/>
          </p:nvSpPr>
          <p:spPr>
            <a:xfrm rot="0">
              <a:off x="252191" y="114060"/>
              <a:ext cx="4710625" cy="659088"/>
            </a:xfrm>
            <a:prstGeom prst="rect">
              <a:avLst/>
            </a:prstGeom>
          </p:spPr>
          <p:txBody>
            <a:bodyPr anchor="t" rtlCol="false" tIns="0" lIns="0" bIns="0" rIns="0">
              <a:spAutoFit/>
            </a:bodyPr>
            <a:lstStyle/>
            <a:p>
              <a:pPr algn="ctr">
                <a:lnSpc>
                  <a:spcPts val="3904"/>
                </a:lnSpc>
              </a:pPr>
              <a:r>
                <a:rPr lang="en-US" b="true" sz="3200" spc="-121">
                  <a:solidFill>
                    <a:srgbClr val="FCF7F5"/>
                  </a:solidFill>
                  <a:latin typeface="Cosmic Octo Medium"/>
                  <a:ea typeface="Cosmic Octo Medium"/>
                  <a:cs typeface="Cosmic Octo Medium"/>
                  <a:sym typeface="Cosmic Octo Medium"/>
                </a:rPr>
                <a:t>Error Rate</a:t>
              </a:r>
            </a:p>
          </p:txBody>
        </p:sp>
      </p:grpSp>
      <p:sp>
        <p:nvSpPr>
          <p:cNvPr name="Freeform 26" id="26"/>
          <p:cNvSpPr/>
          <p:nvPr/>
        </p:nvSpPr>
        <p:spPr>
          <a:xfrm flipH="false" flipV="false" rot="0">
            <a:off x="6293850" y="2348179"/>
            <a:ext cx="4827412" cy="4827412"/>
          </a:xfrm>
          <a:custGeom>
            <a:avLst/>
            <a:gdLst/>
            <a:ahLst/>
            <a:cxnLst/>
            <a:rect r="r" b="b" t="t" l="l"/>
            <a:pathLst>
              <a:path h="4827412" w="4827412">
                <a:moveTo>
                  <a:pt x="0" y="0"/>
                </a:moveTo>
                <a:lnTo>
                  <a:pt x="4827412" y="0"/>
                </a:lnTo>
                <a:lnTo>
                  <a:pt x="4827412" y="4827412"/>
                </a:lnTo>
                <a:lnTo>
                  <a:pt x="0" y="4827412"/>
                </a:lnTo>
                <a:lnTo>
                  <a:pt x="0" y="0"/>
                </a:lnTo>
                <a:close/>
              </a:path>
            </a:pathLst>
          </a:custGeom>
          <a:blipFill>
            <a:blip r:embed="rId8"/>
            <a:stretch>
              <a:fillRect l="0" t="0" r="0" b="0"/>
            </a:stretch>
          </a:blipFill>
        </p:spPr>
      </p:sp>
      <p:sp>
        <p:nvSpPr>
          <p:cNvPr name="TextBox 27" id="27"/>
          <p:cNvSpPr txBox="true"/>
          <p:nvPr/>
        </p:nvSpPr>
        <p:spPr>
          <a:xfrm rot="0">
            <a:off x="3163703" y="560464"/>
            <a:ext cx="12002164" cy="1738376"/>
          </a:xfrm>
          <a:prstGeom prst="rect">
            <a:avLst/>
          </a:prstGeom>
        </p:spPr>
        <p:txBody>
          <a:bodyPr anchor="t" rtlCol="false" tIns="0" lIns="0" bIns="0" rIns="0">
            <a:spAutoFit/>
          </a:bodyPr>
          <a:lstStyle/>
          <a:p>
            <a:pPr algn="ctr">
              <a:lnSpc>
                <a:spcPts val="6832"/>
              </a:lnSpc>
            </a:pPr>
            <a:r>
              <a:rPr lang="en-US" b="true" sz="5600" spc="-212">
                <a:solidFill>
                  <a:srgbClr val="DC786D"/>
                </a:solidFill>
                <a:latin typeface="Cosmic Octo Medium"/>
                <a:ea typeface="Cosmic Octo Medium"/>
                <a:cs typeface="Cosmic Octo Medium"/>
                <a:sym typeface="Cosmic Octo Medium"/>
              </a:rPr>
              <a:t>Information Gain vs Gini Index</a:t>
            </a:r>
          </a:p>
        </p:txBody>
      </p:sp>
      <p:grpSp>
        <p:nvGrpSpPr>
          <p:cNvPr name="Group 28" id="28"/>
          <p:cNvGrpSpPr/>
          <p:nvPr/>
        </p:nvGrpSpPr>
        <p:grpSpPr>
          <a:xfrm rot="0">
            <a:off x="11197462" y="2348179"/>
            <a:ext cx="3968405" cy="2792386"/>
            <a:chOff x="0" y="0"/>
            <a:chExt cx="5291206" cy="3723182"/>
          </a:xfrm>
        </p:grpSpPr>
        <p:grpSp>
          <p:nvGrpSpPr>
            <p:cNvPr name="Group 29" id="29"/>
            <p:cNvGrpSpPr/>
            <p:nvPr/>
          </p:nvGrpSpPr>
          <p:grpSpPr>
            <a:xfrm rot="0">
              <a:off x="0" y="1024855"/>
              <a:ext cx="5291206" cy="2698327"/>
              <a:chOff x="0" y="0"/>
              <a:chExt cx="1045177" cy="533003"/>
            </a:xfrm>
          </p:grpSpPr>
          <p:sp>
            <p:nvSpPr>
              <p:cNvPr name="Freeform 30" id="30"/>
              <p:cNvSpPr/>
              <p:nvPr/>
            </p:nvSpPr>
            <p:spPr>
              <a:xfrm flipH="false" flipV="false" rot="0">
                <a:off x="0" y="0"/>
                <a:ext cx="1045177" cy="533003"/>
              </a:xfrm>
              <a:custGeom>
                <a:avLst/>
                <a:gdLst/>
                <a:ahLst/>
                <a:cxnLst/>
                <a:rect r="r" b="b" t="t" l="l"/>
                <a:pathLst>
                  <a:path h="533003" w="1045177">
                    <a:moveTo>
                      <a:pt x="39018" y="0"/>
                    </a:moveTo>
                    <a:lnTo>
                      <a:pt x="1006159" y="0"/>
                    </a:lnTo>
                    <a:cubicBezTo>
                      <a:pt x="1027708" y="0"/>
                      <a:pt x="1045177" y="17469"/>
                      <a:pt x="1045177" y="39018"/>
                    </a:cubicBezTo>
                    <a:lnTo>
                      <a:pt x="1045177" y="493985"/>
                    </a:lnTo>
                    <a:cubicBezTo>
                      <a:pt x="1045177" y="515534"/>
                      <a:pt x="1027708" y="533003"/>
                      <a:pt x="1006159" y="533003"/>
                    </a:cubicBezTo>
                    <a:lnTo>
                      <a:pt x="39018" y="533003"/>
                    </a:lnTo>
                    <a:cubicBezTo>
                      <a:pt x="17469" y="533003"/>
                      <a:pt x="0" y="515534"/>
                      <a:pt x="0" y="493985"/>
                    </a:cubicBezTo>
                    <a:lnTo>
                      <a:pt x="0" y="39018"/>
                    </a:lnTo>
                    <a:cubicBezTo>
                      <a:pt x="0" y="17469"/>
                      <a:pt x="17469" y="0"/>
                      <a:pt x="39018" y="0"/>
                    </a:cubicBezTo>
                    <a:close/>
                  </a:path>
                </a:pathLst>
              </a:custGeom>
              <a:solidFill>
                <a:srgbClr val="EECACA"/>
              </a:solidFill>
            </p:spPr>
          </p:sp>
          <p:sp>
            <p:nvSpPr>
              <p:cNvPr name="TextBox 31" id="31"/>
              <p:cNvSpPr txBox="true"/>
              <p:nvPr/>
            </p:nvSpPr>
            <p:spPr>
              <a:xfrm>
                <a:off x="0" y="-38100"/>
                <a:ext cx="1045177" cy="571103"/>
              </a:xfrm>
              <a:prstGeom prst="rect">
                <a:avLst/>
              </a:prstGeom>
            </p:spPr>
            <p:txBody>
              <a:bodyPr anchor="ctr" rtlCol="false" tIns="50800" lIns="50800" bIns="50800" rIns="50800"/>
              <a:lstStyle/>
              <a:p>
                <a:pPr algn="ctr">
                  <a:lnSpc>
                    <a:spcPts val="2940"/>
                  </a:lnSpc>
                </a:pPr>
              </a:p>
            </p:txBody>
          </p:sp>
        </p:grpSp>
        <p:sp>
          <p:nvSpPr>
            <p:cNvPr name="TextBox 32" id="32"/>
            <p:cNvSpPr txBox="true"/>
            <p:nvPr/>
          </p:nvSpPr>
          <p:spPr>
            <a:xfrm rot="0">
              <a:off x="338150" y="675709"/>
              <a:ext cx="4953057" cy="2025862"/>
            </a:xfrm>
            <a:prstGeom prst="rect">
              <a:avLst/>
            </a:prstGeom>
          </p:spPr>
          <p:txBody>
            <a:bodyPr anchor="t" rtlCol="false" tIns="0" lIns="0" bIns="0" rIns="0">
              <a:spAutoFit/>
            </a:bodyPr>
            <a:lstStyle/>
            <a:p>
              <a:pPr algn="l">
                <a:lnSpc>
                  <a:spcPts val="4059"/>
                </a:lnSpc>
              </a:pPr>
            </a:p>
            <a:p>
              <a:pPr algn="l">
                <a:lnSpc>
                  <a:spcPts val="4059"/>
                </a:lnSpc>
                <a:spcBef>
                  <a:spcPct val="0"/>
                </a:spcBef>
              </a:pPr>
              <a:r>
                <a:rPr lang="en-US" sz="2899">
                  <a:solidFill>
                    <a:srgbClr val="534569"/>
                  </a:solidFill>
                  <a:latin typeface="Alice Bold"/>
                  <a:ea typeface="Alice Bold"/>
                  <a:cs typeface="Alice Bold"/>
                  <a:sym typeface="Alice Bold"/>
                </a:rPr>
                <a:t>Information Gain is higher (81.82% vs 80%)</a:t>
              </a:r>
            </a:p>
          </p:txBody>
        </p:sp>
        <p:grpSp>
          <p:nvGrpSpPr>
            <p:cNvPr name="Group 33" id="33"/>
            <p:cNvGrpSpPr/>
            <p:nvPr/>
          </p:nvGrpSpPr>
          <p:grpSpPr>
            <a:xfrm rot="0">
              <a:off x="0" y="0"/>
              <a:ext cx="5291206" cy="922133"/>
              <a:chOff x="0" y="0"/>
              <a:chExt cx="1045177" cy="182150"/>
            </a:xfrm>
          </p:grpSpPr>
          <p:sp>
            <p:nvSpPr>
              <p:cNvPr name="Freeform 34" id="34"/>
              <p:cNvSpPr/>
              <p:nvPr/>
            </p:nvSpPr>
            <p:spPr>
              <a:xfrm flipH="false" flipV="false" rot="0">
                <a:off x="0" y="0"/>
                <a:ext cx="1045177" cy="182150"/>
              </a:xfrm>
              <a:custGeom>
                <a:avLst/>
                <a:gdLst/>
                <a:ahLst/>
                <a:cxnLst/>
                <a:rect r="r" b="b" t="t" l="l"/>
                <a:pathLst>
                  <a:path h="182150" w="1045177">
                    <a:moveTo>
                      <a:pt x="39018" y="0"/>
                    </a:moveTo>
                    <a:lnTo>
                      <a:pt x="1006159" y="0"/>
                    </a:lnTo>
                    <a:cubicBezTo>
                      <a:pt x="1027708" y="0"/>
                      <a:pt x="1045177" y="17469"/>
                      <a:pt x="1045177" y="39018"/>
                    </a:cubicBezTo>
                    <a:lnTo>
                      <a:pt x="1045177" y="143132"/>
                    </a:lnTo>
                    <a:cubicBezTo>
                      <a:pt x="1045177" y="153480"/>
                      <a:pt x="1041066" y="163405"/>
                      <a:pt x="1033749" y="170722"/>
                    </a:cubicBezTo>
                    <a:cubicBezTo>
                      <a:pt x="1026431" y="178039"/>
                      <a:pt x="1016507" y="182150"/>
                      <a:pt x="1006159" y="182150"/>
                    </a:cubicBezTo>
                    <a:lnTo>
                      <a:pt x="39018" y="182150"/>
                    </a:lnTo>
                    <a:cubicBezTo>
                      <a:pt x="17469" y="182150"/>
                      <a:pt x="0" y="164681"/>
                      <a:pt x="0" y="143132"/>
                    </a:cubicBezTo>
                    <a:lnTo>
                      <a:pt x="0" y="39018"/>
                    </a:lnTo>
                    <a:cubicBezTo>
                      <a:pt x="0" y="17469"/>
                      <a:pt x="17469" y="0"/>
                      <a:pt x="39018" y="0"/>
                    </a:cubicBezTo>
                    <a:close/>
                  </a:path>
                </a:pathLst>
              </a:custGeom>
              <a:solidFill>
                <a:srgbClr val="7867B4"/>
              </a:solidFill>
            </p:spPr>
          </p:sp>
          <p:sp>
            <p:nvSpPr>
              <p:cNvPr name="TextBox 35" id="35"/>
              <p:cNvSpPr txBox="true"/>
              <p:nvPr/>
            </p:nvSpPr>
            <p:spPr>
              <a:xfrm>
                <a:off x="0" y="-38100"/>
                <a:ext cx="1045177" cy="220250"/>
              </a:xfrm>
              <a:prstGeom prst="rect">
                <a:avLst/>
              </a:prstGeom>
            </p:spPr>
            <p:txBody>
              <a:bodyPr anchor="ctr" rtlCol="false" tIns="50800" lIns="50800" bIns="50800" rIns="50800"/>
              <a:lstStyle/>
              <a:p>
                <a:pPr algn="ctr">
                  <a:lnSpc>
                    <a:spcPts val="2940"/>
                  </a:lnSpc>
                </a:pPr>
              </a:p>
            </p:txBody>
          </p:sp>
        </p:grpSp>
        <p:sp>
          <p:nvSpPr>
            <p:cNvPr name="TextBox 36" id="36"/>
            <p:cNvSpPr txBox="true"/>
            <p:nvPr/>
          </p:nvSpPr>
          <p:spPr>
            <a:xfrm rot="0">
              <a:off x="252191" y="114060"/>
              <a:ext cx="4710625" cy="659088"/>
            </a:xfrm>
            <a:prstGeom prst="rect">
              <a:avLst/>
            </a:prstGeom>
          </p:spPr>
          <p:txBody>
            <a:bodyPr anchor="t" rtlCol="false" tIns="0" lIns="0" bIns="0" rIns="0">
              <a:spAutoFit/>
            </a:bodyPr>
            <a:lstStyle/>
            <a:p>
              <a:pPr algn="ctr">
                <a:lnSpc>
                  <a:spcPts val="3904"/>
                </a:lnSpc>
              </a:pPr>
              <a:r>
                <a:rPr lang="en-US" b="true" sz="3200" spc="-121">
                  <a:solidFill>
                    <a:srgbClr val="FCF7F5"/>
                  </a:solidFill>
                  <a:latin typeface="Cosmic Octo Medium"/>
                  <a:ea typeface="Cosmic Octo Medium"/>
                  <a:cs typeface="Cosmic Octo Medium"/>
                  <a:sym typeface="Cosmic Octo Medium"/>
                </a:rPr>
                <a:t>Sensitivity</a:t>
              </a:r>
            </a:p>
          </p:txBody>
        </p:sp>
      </p:grpSp>
      <p:grpSp>
        <p:nvGrpSpPr>
          <p:cNvPr name="Group 37" id="37"/>
          <p:cNvGrpSpPr/>
          <p:nvPr/>
        </p:nvGrpSpPr>
        <p:grpSpPr>
          <a:xfrm rot="0">
            <a:off x="11723526" y="6009630"/>
            <a:ext cx="3968405" cy="2792386"/>
            <a:chOff x="0" y="0"/>
            <a:chExt cx="5291206" cy="3723182"/>
          </a:xfrm>
        </p:grpSpPr>
        <p:grpSp>
          <p:nvGrpSpPr>
            <p:cNvPr name="Group 38" id="38"/>
            <p:cNvGrpSpPr/>
            <p:nvPr/>
          </p:nvGrpSpPr>
          <p:grpSpPr>
            <a:xfrm rot="0">
              <a:off x="0" y="1024855"/>
              <a:ext cx="5291206" cy="2698327"/>
              <a:chOff x="0" y="0"/>
              <a:chExt cx="1045177" cy="533003"/>
            </a:xfrm>
          </p:grpSpPr>
          <p:sp>
            <p:nvSpPr>
              <p:cNvPr name="Freeform 39" id="39"/>
              <p:cNvSpPr/>
              <p:nvPr/>
            </p:nvSpPr>
            <p:spPr>
              <a:xfrm flipH="false" flipV="false" rot="0">
                <a:off x="0" y="0"/>
                <a:ext cx="1045177" cy="533003"/>
              </a:xfrm>
              <a:custGeom>
                <a:avLst/>
                <a:gdLst/>
                <a:ahLst/>
                <a:cxnLst/>
                <a:rect r="r" b="b" t="t" l="l"/>
                <a:pathLst>
                  <a:path h="533003" w="1045177">
                    <a:moveTo>
                      <a:pt x="39018" y="0"/>
                    </a:moveTo>
                    <a:lnTo>
                      <a:pt x="1006159" y="0"/>
                    </a:lnTo>
                    <a:cubicBezTo>
                      <a:pt x="1027708" y="0"/>
                      <a:pt x="1045177" y="17469"/>
                      <a:pt x="1045177" y="39018"/>
                    </a:cubicBezTo>
                    <a:lnTo>
                      <a:pt x="1045177" y="493985"/>
                    </a:lnTo>
                    <a:cubicBezTo>
                      <a:pt x="1045177" y="515534"/>
                      <a:pt x="1027708" y="533003"/>
                      <a:pt x="1006159" y="533003"/>
                    </a:cubicBezTo>
                    <a:lnTo>
                      <a:pt x="39018" y="533003"/>
                    </a:lnTo>
                    <a:cubicBezTo>
                      <a:pt x="17469" y="533003"/>
                      <a:pt x="0" y="515534"/>
                      <a:pt x="0" y="493985"/>
                    </a:cubicBezTo>
                    <a:lnTo>
                      <a:pt x="0" y="39018"/>
                    </a:lnTo>
                    <a:cubicBezTo>
                      <a:pt x="0" y="17469"/>
                      <a:pt x="17469" y="0"/>
                      <a:pt x="39018" y="0"/>
                    </a:cubicBezTo>
                    <a:close/>
                  </a:path>
                </a:pathLst>
              </a:custGeom>
              <a:solidFill>
                <a:srgbClr val="EECACA"/>
              </a:solidFill>
            </p:spPr>
          </p:sp>
          <p:sp>
            <p:nvSpPr>
              <p:cNvPr name="TextBox 40" id="40"/>
              <p:cNvSpPr txBox="true"/>
              <p:nvPr/>
            </p:nvSpPr>
            <p:spPr>
              <a:xfrm>
                <a:off x="0" y="-38100"/>
                <a:ext cx="1045177" cy="571103"/>
              </a:xfrm>
              <a:prstGeom prst="rect">
                <a:avLst/>
              </a:prstGeom>
            </p:spPr>
            <p:txBody>
              <a:bodyPr anchor="ctr" rtlCol="false" tIns="50800" lIns="50800" bIns="50800" rIns="50800"/>
              <a:lstStyle/>
              <a:p>
                <a:pPr algn="ctr">
                  <a:lnSpc>
                    <a:spcPts val="2940"/>
                  </a:lnSpc>
                </a:pPr>
              </a:p>
            </p:txBody>
          </p:sp>
        </p:grpSp>
        <p:sp>
          <p:nvSpPr>
            <p:cNvPr name="TextBox 41" id="41"/>
            <p:cNvSpPr txBox="true"/>
            <p:nvPr/>
          </p:nvSpPr>
          <p:spPr>
            <a:xfrm rot="0">
              <a:off x="338150" y="675709"/>
              <a:ext cx="4953057" cy="2025862"/>
            </a:xfrm>
            <a:prstGeom prst="rect">
              <a:avLst/>
            </a:prstGeom>
          </p:spPr>
          <p:txBody>
            <a:bodyPr anchor="t" rtlCol="false" tIns="0" lIns="0" bIns="0" rIns="0">
              <a:spAutoFit/>
            </a:bodyPr>
            <a:lstStyle/>
            <a:p>
              <a:pPr algn="l">
                <a:lnSpc>
                  <a:spcPts val="4059"/>
                </a:lnSpc>
              </a:pPr>
            </a:p>
            <a:p>
              <a:pPr algn="l">
                <a:lnSpc>
                  <a:spcPts val="4059"/>
                </a:lnSpc>
                <a:spcBef>
                  <a:spcPct val="0"/>
                </a:spcBef>
              </a:pPr>
              <a:r>
                <a:rPr lang="en-US" sz="2899">
                  <a:solidFill>
                    <a:srgbClr val="534569"/>
                  </a:solidFill>
                  <a:latin typeface="Alice Bold"/>
                  <a:ea typeface="Alice Bold"/>
                  <a:cs typeface="Alice Bold"/>
                  <a:sym typeface="Alice Bold"/>
                </a:rPr>
                <a:t>Gi</a:t>
              </a:r>
              <a:r>
                <a:rPr lang="en-US" sz="2899">
                  <a:solidFill>
                    <a:srgbClr val="534569"/>
                  </a:solidFill>
                  <a:latin typeface="Alice Bold"/>
                  <a:ea typeface="Alice Bold"/>
                  <a:cs typeface="Alice Bold"/>
                  <a:sym typeface="Alice Bold"/>
                </a:rPr>
                <a:t>ni Index is higher (81.08% vs 79.73%)</a:t>
              </a:r>
            </a:p>
          </p:txBody>
        </p:sp>
        <p:grpSp>
          <p:nvGrpSpPr>
            <p:cNvPr name="Group 42" id="42"/>
            <p:cNvGrpSpPr/>
            <p:nvPr/>
          </p:nvGrpSpPr>
          <p:grpSpPr>
            <a:xfrm rot="0">
              <a:off x="0" y="0"/>
              <a:ext cx="5291206" cy="922133"/>
              <a:chOff x="0" y="0"/>
              <a:chExt cx="1045177" cy="182150"/>
            </a:xfrm>
          </p:grpSpPr>
          <p:sp>
            <p:nvSpPr>
              <p:cNvPr name="Freeform 43" id="43"/>
              <p:cNvSpPr/>
              <p:nvPr/>
            </p:nvSpPr>
            <p:spPr>
              <a:xfrm flipH="false" flipV="false" rot="0">
                <a:off x="0" y="0"/>
                <a:ext cx="1045177" cy="182150"/>
              </a:xfrm>
              <a:custGeom>
                <a:avLst/>
                <a:gdLst/>
                <a:ahLst/>
                <a:cxnLst/>
                <a:rect r="r" b="b" t="t" l="l"/>
                <a:pathLst>
                  <a:path h="182150" w="1045177">
                    <a:moveTo>
                      <a:pt x="39018" y="0"/>
                    </a:moveTo>
                    <a:lnTo>
                      <a:pt x="1006159" y="0"/>
                    </a:lnTo>
                    <a:cubicBezTo>
                      <a:pt x="1027708" y="0"/>
                      <a:pt x="1045177" y="17469"/>
                      <a:pt x="1045177" y="39018"/>
                    </a:cubicBezTo>
                    <a:lnTo>
                      <a:pt x="1045177" y="143132"/>
                    </a:lnTo>
                    <a:cubicBezTo>
                      <a:pt x="1045177" y="153480"/>
                      <a:pt x="1041066" y="163405"/>
                      <a:pt x="1033749" y="170722"/>
                    </a:cubicBezTo>
                    <a:cubicBezTo>
                      <a:pt x="1026431" y="178039"/>
                      <a:pt x="1016507" y="182150"/>
                      <a:pt x="1006159" y="182150"/>
                    </a:cubicBezTo>
                    <a:lnTo>
                      <a:pt x="39018" y="182150"/>
                    </a:lnTo>
                    <a:cubicBezTo>
                      <a:pt x="17469" y="182150"/>
                      <a:pt x="0" y="164681"/>
                      <a:pt x="0" y="143132"/>
                    </a:cubicBezTo>
                    <a:lnTo>
                      <a:pt x="0" y="39018"/>
                    </a:lnTo>
                    <a:cubicBezTo>
                      <a:pt x="0" y="17469"/>
                      <a:pt x="17469" y="0"/>
                      <a:pt x="39018" y="0"/>
                    </a:cubicBezTo>
                    <a:close/>
                  </a:path>
                </a:pathLst>
              </a:custGeom>
              <a:solidFill>
                <a:srgbClr val="7867B4"/>
              </a:solidFill>
            </p:spPr>
          </p:sp>
          <p:sp>
            <p:nvSpPr>
              <p:cNvPr name="TextBox 44" id="44"/>
              <p:cNvSpPr txBox="true"/>
              <p:nvPr/>
            </p:nvSpPr>
            <p:spPr>
              <a:xfrm>
                <a:off x="0" y="-38100"/>
                <a:ext cx="1045177" cy="220250"/>
              </a:xfrm>
              <a:prstGeom prst="rect">
                <a:avLst/>
              </a:prstGeom>
            </p:spPr>
            <p:txBody>
              <a:bodyPr anchor="ctr" rtlCol="false" tIns="50800" lIns="50800" bIns="50800" rIns="50800"/>
              <a:lstStyle/>
              <a:p>
                <a:pPr algn="ctr">
                  <a:lnSpc>
                    <a:spcPts val="2940"/>
                  </a:lnSpc>
                </a:pPr>
              </a:p>
            </p:txBody>
          </p:sp>
        </p:grpSp>
        <p:sp>
          <p:nvSpPr>
            <p:cNvPr name="TextBox 45" id="45"/>
            <p:cNvSpPr txBox="true"/>
            <p:nvPr/>
          </p:nvSpPr>
          <p:spPr>
            <a:xfrm rot="0">
              <a:off x="252191" y="114060"/>
              <a:ext cx="4710625" cy="659088"/>
            </a:xfrm>
            <a:prstGeom prst="rect">
              <a:avLst/>
            </a:prstGeom>
          </p:spPr>
          <p:txBody>
            <a:bodyPr anchor="t" rtlCol="false" tIns="0" lIns="0" bIns="0" rIns="0">
              <a:spAutoFit/>
            </a:bodyPr>
            <a:lstStyle/>
            <a:p>
              <a:pPr algn="ctr">
                <a:lnSpc>
                  <a:spcPts val="3904"/>
                </a:lnSpc>
              </a:pPr>
              <a:r>
                <a:rPr lang="en-US" b="true" sz="3200" spc="-121">
                  <a:solidFill>
                    <a:srgbClr val="FCF7F5"/>
                  </a:solidFill>
                  <a:latin typeface="Cosmic Octo Medium"/>
                  <a:ea typeface="Cosmic Octo Medium"/>
                  <a:cs typeface="Cosmic Octo Medium"/>
                  <a:sym typeface="Cosmic Octo Medium"/>
                </a:rPr>
                <a:t>Specificity</a:t>
              </a:r>
            </a:p>
          </p:txBody>
        </p:sp>
      </p:grpSp>
      <p:grpSp>
        <p:nvGrpSpPr>
          <p:cNvPr name="Group 46" id="46"/>
          <p:cNvGrpSpPr/>
          <p:nvPr/>
        </p:nvGrpSpPr>
        <p:grpSpPr>
          <a:xfrm rot="0">
            <a:off x="6861868" y="6998766"/>
            <a:ext cx="3968405" cy="2792386"/>
            <a:chOff x="0" y="0"/>
            <a:chExt cx="5291206" cy="3723182"/>
          </a:xfrm>
        </p:grpSpPr>
        <p:grpSp>
          <p:nvGrpSpPr>
            <p:cNvPr name="Group 47" id="47"/>
            <p:cNvGrpSpPr/>
            <p:nvPr/>
          </p:nvGrpSpPr>
          <p:grpSpPr>
            <a:xfrm rot="0">
              <a:off x="0" y="1024855"/>
              <a:ext cx="5291206" cy="2698327"/>
              <a:chOff x="0" y="0"/>
              <a:chExt cx="1045177" cy="533003"/>
            </a:xfrm>
          </p:grpSpPr>
          <p:sp>
            <p:nvSpPr>
              <p:cNvPr name="Freeform 48" id="48"/>
              <p:cNvSpPr/>
              <p:nvPr/>
            </p:nvSpPr>
            <p:spPr>
              <a:xfrm flipH="false" flipV="false" rot="0">
                <a:off x="0" y="0"/>
                <a:ext cx="1045177" cy="533003"/>
              </a:xfrm>
              <a:custGeom>
                <a:avLst/>
                <a:gdLst/>
                <a:ahLst/>
                <a:cxnLst/>
                <a:rect r="r" b="b" t="t" l="l"/>
                <a:pathLst>
                  <a:path h="533003" w="1045177">
                    <a:moveTo>
                      <a:pt x="39018" y="0"/>
                    </a:moveTo>
                    <a:lnTo>
                      <a:pt x="1006159" y="0"/>
                    </a:lnTo>
                    <a:cubicBezTo>
                      <a:pt x="1027708" y="0"/>
                      <a:pt x="1045177" y="17469"/>
                      <a:pt x="1045177" y="39018"/>
                    </a:cubicBezTo>
                    <a:lnTo>
                      <a:pt x="1045177" y="493985"/>
                    </a:lnTo>
                    <a:cubicBezTo>
                      <a:pt x="1045177" y="515534"/>
                      <a:pt x="1027708" y="533003"/>
                      <a:pt x="1006159" y="533003"/>
                    </a:cubicBezTo>
                    <a:lnTo>
                      <a:pt x="39018" y="533003"/>
                    </a:lnTo>
                    <a:cubicBezTo>
                      <a:pt x="17469" y="533003"/>
                      <a:pt x="0" y="515534"/>
                      <a:pt x="0" y="493985"/>
                    </a:cubicBezTo>
                    <a:lnTo>
                      <a:pt x="0" y="39018"/>
                    </a:lnTo>
                    <a:cubicBezTo>
                      <a:pt x="0" y="17469"/>
                      <a:pt x="17469" y="0"/>
                      <a:pt x="39018" y="0"/>
                    </a:cubicBezTo>
                    <a:close/>
                  </a:path>
                </a:pathLst>
              </a:custGeom>
              <a:solidFill>
                <a:srgbClr val="EECACA"/>
              </a:solidFill>
            </p:spPr>
          </p:sp>
          <p:sp>
            <p:nvSpPr>
              <p:cNvPr name="TextBox 49" id="49"/>
              <p:cNvSpPr txBox="true"/>
              <p:nvPr/>
            </p:nvSpPr>
            <p:spPr>
              <a:xfrm>
                <a:off x="0" y="-38100"/>
                <a:ext cx="1045177" cy="571103"/>
              </a:xfrm>
              <a:prstGeom prst="rect">
                <a:avLst/>
              </a:prstGeom>
            </p:spPr>
            <p:txBody>
              <a:bodyPr anchor="ctr" rtlCol="false" tIns="50800" lIns="50800" bIns="50800" rIns="50800"/>
              <a:lstStyle/>
              <a:p>
                <a:pPr algn="ctr">
                  <a:lnSpc>
                    <a:spcPts val="2940"/>
                  </a:lnSpc>
                </a:pPr>
              </a:p>
            </p:txBody>
          </p:sp>
        </p:grpSp>
        <p:sp>
          <p:nvSpPr>
            <p:cNvPr name="TextBox 50" id="50"/>
            <p:cNvSpPr txBox="true"/>
            <p:nvPr/>
          </p:nvSpPr>
          <p:spPr>
            <a:xfrm rot="0">
              <a:off x="338150" y="675709"/>
              <a:ext cx="4953057" cy="2711662"/>
            </a:xfrm>
            <a:prstGeom prst="rect">
              <a:avLst/>
            </a:prstGeom>
          </p:spPr>
          <p:txBody>
            <a:bodyPr anchor="t" rtlCol="false" tIns="0" lIns="0" bIns="0" rIns="0">
              <a:spAutoFit/>
            </a:bodyPr>
            <a:lstStyle/>
            <a:p>
              <a:pPr algn="l">
                <a:lnSpc>
                  <a:spcPts val="4059"/>
                </a:lnSpc>
              </a:pPr>
            </a:p>
            <a:p>
              <a:pPr algn="l">
                <a:lnSpc>
                  <a:spcPts val="4059"/>
                </a:lnSpc>
                <a:spcBef>
                  <a:spcPct val="0"/>
                </a:spcBef>
              </a:pPr>
              <a:r>
                <a:rPr lang="en-US" sz="2899">
                  <a:solidFill>
                    <a:srgbClr val="534569"/>
                  </a:solidFill>
                  <a:latin typeface="Alice Bold"/>
                  <a:ea typeface="Alice Bold"/>
                  <a:cs typeface="Alice Bold"/>
                  <a:sym typeface="Alice Bold"/>
                </a:rPr>
                <a:t>Gini has higher precision (86.27% vs 85.71%)</a:t>
              </a:r>
            </a:p>
          </p:txBody>
        </p:sp>
        <p:grpSp>
          <p:nvGrpSpPr>
            <p:cNvPr name="Group 51" id="51"/>
            <p:cNvGrpSpPr/>
            <p:nvPr/>
          </p:nvGrpSpPr>
          <p:grpSpPr>
            <a:xfrm rot="0">
              <a:off x="0" y="0"/>
              <a:ext cx="5291206" cy="922133"/>
              <a:chOff x="0" y="0"/>
              <a:chExt cx="1045177" cy="182150"/>
            </a:xfrm>
          </p:grpSpPr>
          <p:sp>
            <p:nvSpPr>
              <p:cNvPr name="Freeform 52" id="52"/>
              <p:cNvSpPr/>
              <p:nvPr/>
            </p:nvSpPr>
            <p:spPr>
              <a:xfrm flipH="false" flipV="false" rot="0">
                <a:off x="0" y="0"/>
                <a:ext cx="1045177" cy="182150"/>
              </a:xfrm>
              <a:custGeom>
                <a:avLst/>
                <a:gdLst/>
                <a:ahLst/>
                <a:cxnLst/>
                <a:rect r="r" b="b" t="t" l="l"/>
                <a:pathLst>
                  <a:path h="182150" w="1045177">
                    <a:moveTo>
                      <a:pt x="39018" y="0"/>
                    </a:moveTo>
                    <a:lnTo>
                      <a:pt x="1006159" y="0"/>
                    </a:lnTo>
                    <a:cubicBezTo>
                      <a:pt x="1027708" y="0"/>
                      <a:pt x="1045177" y="17469"/>
                      <a:pt x="1045177" y="39018"/>
                    </a:cubicBezTo>
                    <a:lnTo>
                      <a:pt x="1045177" y="143132"/>
                    </a:lnTo>
                    <a:cubicBezTo>
                      <a:pt x="1045177" y="153480"/>
                      <a:pt x="1041066" y="163405"/>
                      <a:pt x="1033749" y="170722"/>
                    </a:cubicBezTo>
                    <a:cubicBezTo>
                      <a:pt x="1026431" y="178039"/>
                      <a:pt x="1016507" y="182150"/>
                      <a:pt x="1006159" y="182150"/>
                    </a:cubicBezTo>
                    <a:lnTo>
                      <a:pt x="39018" y="182150"/>
                    </a:lnTo>
                    <a:cubicBezTo>
                      <a:pt x="17469" y="182150"/>
                      <a:pt x="0" y="164681"/>
                      <a:pt x="0" y="143132"/>
                    </a:cubicBezTo>
                    <a:lnTo>
                      <a:pt x="0" y="39018"/>
                    </a:lnTo>
                    <a:cubicBezTo>
                      <a:pt x="0" y="17469"/>
                      <a:pt x="17469" y="0"/>
                      <a:pt x="39018" y="0"/>
                    </a:cubicBezTo>
                    <a:close/>
                  </a:path>
                </a:pathLst>
              </a:custGeom>
              <a:solidFill>
                <a:srgbClr val="7867B4"/>
              </a:solidFill>
            </p:spPr>
          </p:sp>
          <p:sp>
            <p:nvSpPr>
              <p:cNvPr name="TextBox 53" id="53"/>
              <p:cNvSpPr txBox="true"/>
              <p:nvPr/>
            </p:nvSpPr>
            <p:spPr>
              <a:xfrm>
                <a:off x="0" y="-38100"/>
                <a:ext cx="1045177" cy="220250"/>
              </a:xfrm>
              <a:prstGeom prst="rect">
                <a:avLst/>
              </a:prstGeom>
            </p:spPr>
            <p:txBody>
              <a:bodyPr anchor="ctr" rtlCol="false" tIns="50800" lIns="50800" bIns="50800" rIns="50800"/>
              <a:lstStyle/>
              <a:p>
                <a:pPr algn="ctr">
                  <a:lnSpc>
                    <a:spcPts val="2940"/>
                  </a:lnSpc>
                </a:pPr>
              </a:p>
            </p:txBody>
          </p:sp>
        </p:grpSp>
        <p:sp>
          <p:nvSpPr>
            <p:cNvPr name="TextBox 54" id="54"/>
            <p:cNvSpPr txBox="true"/>
            <p:nvPr/>
          </p:nvSpPr>
          <p:spPr>
            <a:xfrm rot="0">
              <a:off x="252191" y="114060"/>
              <a:ext cx="4710625" cy="659088"/>
            </a:xfrm>
            <a:prstGeom prst="rect">
              <a:avLst/>
            </a:prstGeom>
          </p:spPr>
          <p:txBody>
            <a:bodyPr anchor="t" rtlCol="false" tIns="0" lIns="0" bIns="0" rIns="0">
              <a:spAutoFit/>
            </a:bodyPr>
            <a:lstStyle/>
            <a:p>
              <a:pPr algn="ctr">
                <a:lnSpc>
                  <a:spcPts val="3904"/>
                </a:lnSpc>
              </a:pPr>
              <a:r>
                <a:rPr lang="en-US" b="true" sz="3200" spc="-121">
                  <a:solidFill>
                    <a:srgbClr val="FCF7F5"/>
                  </a:solidFill>
                  <a:latin typeface="Cosmic Octo Medium"/>
                  <a:ea typeface="Cosmic Octo Medium"/>
                  <a:cs typeface="Cosmic Octo Medium"/>
                  <a:sym typeface="Cosmic Octo Medium"/>
                </a:rPr>
                <a:t>Precision</a:t>
              </a:r>
            </a:p>
          </p:txBody>
        </p:sp>
      </p:grpSp>
      <p:sp>
        <p:nvSpPr>
          <p:cNvPr name="Freeform 55" id="55"/>
          <p:cNvSpPr/>
          <p:nvPr/>
        </p:nvSpPr>
        <p:spPr>
          <a:xfrm flipH="false" flipV="false" rot="0">
            <a:off x="16895848" y="-3384213"/>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56" id="56"/>
          <p:cNvSpPr/>
          <p:nvPr/>
        </p:nvSpPr>
        <p:spPr>
          <a:xfrm flipH="false" flipV="false" rot="0">
            <a:off x="16895848" y="5143500"/>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CF7F5"/>
        </a:solidFill>
      </p:bgPr>
    </p:bg>
    <p:spTree>
      <p:nvGrpSpPr>
        <p:cNvPr id="1" name=""/>
        <p:cNvGrpSpPr/>
        <p:nvPr/>
      </p:nvGrpSpPr>
      <p:grpSpPr>
        <a:xfrm>
          <a:off x="0" y="0"/>
          <a:ext cx="0" cy="0"/>
          <a:chOff x="0" y="0"/>
          <a:chExt cx="0" cy="0"/>
        </a:xfrm>
      </p:grpSpPr>
      <p:sp>
        <p:nvSpPr>
          <p:cNvPr name="Freeform 2" id="2"/>
          <p:cNvSpPr/>
          <p:nvPr/>
        </p:nvSpPr>
        <p:spPr>
          <a:xfrm flipH="false" flipV="false" rot="0">
            <a:off x="8291935" y="-3384213"/>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35778" y="-3384213"/>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291935" y="5143500"/>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35778" y="5143500"/>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6622840" y="-52947"/>
            <a:ext cx="2864146" cy="10995720"/>
            <a:chOff x="0" y="0"/>
            <a:chExt cx="754343" cy="2895992"/>
          </a:xfrm>
        </p:grpSpPr>
        <p:sp>
          <p:nvSpPr>
            <p:cNvPr name="Freeform 7" id="7"/>
            <p:cNvSpPr/>
            <p:nvPr/>
          </p:nvSpPr>
          <p:spPr>
            <a:xfrm flipH="false" flipV="false" rot="0">
              <a:off x="0" y="0"/>
              <a:ext cx="754343" cy="2895992"/>
            </a:xfrm>
            <a:custGeom>
              <a:avLst/>
              <a:gdLst/>
              <a:ahLst/>
              <a:cxnLst/>
              <a:rect r="r" b="b" t="t" l="l"/>
              <a:pathLst>
                <a:path h="2895992" w="754343">
                  <a:moveTo>
                    <a:pt x="0" y="0"/>
                  </a:moveTo>
                  <a:lnTo>
                    <a:pt x="754343" y="0"/>
                  </a:lnTo>
                  <a:lnTo>
                    <a:pt x="754343" y="2895992"/>
                  </a:lnTo>
                  <a:lnTo>
                    <a:pt x="0" y="2895992"/>
                  </a:lnTo>
                  <a:close/>
                </a:path>
              </a:pathLst>
            </a:custGeom>
            <a:solidFill>
              <a:srgbClr val="534569"/>
            </a:solidFill>
          </p:spPr>
        </p:sp>
        <p:sp>
          <p:nvSpPr>
            <p:cNvPr name="TextBox 8" id="8"/>
            <p:cNvSpPr txBox="true"/>
            <p:nvPr/>
          </p:nvSpPr>
          <p:spPr>
            <a:xfrm>
              <a:off x="0" y="-38100"/>
              <a:ext cx="754343" cy="2934092"/>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028700" y="4584402"/>
            <a:ext cx="4330451" cy="643511"/>
            <a:chOff x="0" y="0"/>
            <a:chExt cx="1140530" cy="169484"/>
          </a:xfrm>
        </p:grpSpPr>
        <p:sp>
          <p:nvSpPr>
            <p:cNvPr name="Freeform 10" id="10"/>
            <p:cNvSpPr/>
            <p:nvPr/>
          </p:nvSpPr>
          <p:spPr>
            <a:xfrm flipH="false" flipV="false" rot="0">
              <a:off x="0" y="0"/>
              <a:ext cx="1140530" cy="169484"/>
            </a:xfrm>
            <a:custGeom>
              <a:avLst/>
              <a:gdLst/>
              <a:ahLst/>
              <a:cxnLst/>
              <a:rect r="r" b="b" t="t" l="l"/>
              <a:pathLst>
                <a:path h="169484" w="1140530">
                  <a:moveTo>
                    <a:pt x="35756" y="0"/>
                  </a:moveTo>
                  <a:lnTo>
                    <a:pt x="1104775" y="0"/>
                  </a:lnTo>
                  <a:cubicBezTo>
                    <a:pt x="1124522" y="0"/>
                    <a:pt x="1140530" y="16008"/>
                    <a:pt x="1140530" y="35756"/>
                  </a:cubicBezTo>
                  <a:lnTo>
                    <a:pt x="1140530" y="133729"/>
                  </a:lnTo>
                  <a:cubicBezTo>
                    <a:pt x="1140530" y="153476"/>
                    <a:pt x="1124522" y="169484"/>
                    <a:pt x="1104775" y="169484"/>
                  </a:cubicBezTo>
                  <a:lnTo>
                    <a:pt x="35756" y="169484"/>
                  </a:lnTo>
                  <a:cubicBezTo>
                    <a:pt x="16008" y="169484"/>
                    <a:pt x="0" y="153476"/>
                    <a:pt x="0" y="133729"/>
                  </a:cubicBezTo>
                  <a:lnTo>
                    <a:pt x="0" y="35756"/>
                  </a:lnTo>
                  <a:cubicBezTo>
                    <a:pt x="0" y="16008"/>
                    <a:pt x="16008" y="0"/>
                    <a:pt x="35756" y="0"/>
                  </a:cubicBezTo>
                  <a:close/>
                </a:path>
              </a:pathLst>
            </a:custGeom>
            <a:solidFill>
              <a:srgbClr val="7867B4"/>
            </a:solidFill>
          </p:spPr>
        </p:sp>
        <p:sp>
          <p:nvSpPr>
            <p:cNvPr name="TextBox 11" id="11"/>
            <p:cNvSpPr txBox="true"/>
            <p:nvPr/>
          </p:nvSpPr>
          <p:spPr>
            <a:xfrm>
              <a:off x="0" y="-38100"/>
              <a:ext cx="1140530" cy="207584"/>
            </a:xfrm>
            <a:prstGeom prst="rect">
              <a:avLst/>
            </a:prstGeom>
          </p:spPr>
          <p:txBody>
            <a:bodyPr anchor="ctr" rtlCol="false" tIns="50800" lIns="50800" bIns="50800" rIns="50800"/>
            <a:lstStyle/>
            <a:p>
              <a:pPr algn="ctr">
                <a:lnSpc>
                  <a:spcPts val="2940"/>
                </a:lnSpc>
              </a:pPr>
            </a:p>
          </p:txBody>
        </p:sp>
      </p:grpSp>
      <p:grpSp>
        <p:nvGrpSpPr>
          <p:cNvPr name="Group 12" id="12"/>
          <p:cNvGrpSpPr/>
          <p:nvPr/>
        </p:nvGrpSpPr>
        <p:grpSpPr>
          <a:xfrm rot="0">
            <a:off x="1028700" y="5502056"/>
            <a:ext cx="4330451" cy="3756244"/>
            <a:chOff x="0" y="0"/>
            <a:chExt cx="1140530" cy="989299"/>
          </a:xfrm>
        </p:grpSpPr>
        <p:sp>
          <p:nvSpPr>
            <p:cNvPr name="Freeform 13" id="13"/>
            <p:cNvSpPr/>
            <p:nvPr/>
          </p:nvSpPr>
          <p:spPr>
            <a:xfrm flipH="false" flipV="false" rot="0">
              <a:off x="0" y="0"/>
              <a:ext cx="1140530" cy="989299"/>
            </a:xfrm>
            <a:custGeom>
              <a:avLst/>
              <a:gdLst/>
              <a:ahLst/>
              <a:cxnLst/>
              <a:rect r="r" b="b" t="t" l="l"/>
              <a:pathLst>
                <a:path h="989299" w="1140530">
                  <a:moveTo>
                    <a:pt x="35756" y="0"/>
                  </a:moveTo>
                  <a:lnTo>
                    <a:pt x="1104775" y="0"/>
                  </a:lnTo>
                  <a:cubicBezTo>
                    <a:pt x="1124522" y="0"/>
                    <a:pt x="1140530" y="16008"/>
                    <a:pt x="1140530" y="35756"/>
                  </a:cubicBezTo>
                  <a:lnTo>
                    <a:pt x="1140530" y="953543"/>
                  </a:lnTo>
                  <a:cubicBezTo>
                    <a:pt x="1140530" y="973290"/>
                    <a:pt x="1124522" y="989299"/>
                    <a:pt x="1104775" y="989299"/>
                  </a:cubicBezTo>
                  <a:lnTo>
                    <a:pt x="35756" y="989299"/>
                  </a:lnTo>
                  <a:cubicBezTo>
                    <a:pt x="16008" y="989299"/>
                    <a:pt x="0" y="973290"/>
                    <a:pt x="0" y="953543"/>
                  </a:cubicBezTo>
                  <a:lnTo>
                    <a:pt x="0" y="35756"/>
                  </a:lnTo>
                  <a:cubicBezTo>
                    <a:pt x="0" y="16008"/>
                    <a:pt x="16008" y="0"/>
                    <a:pt x="35756" y="0"/>
                  </a:cubicBezTo>
                  <a:close/>
                </a:path>
              </a:pathLst>
            </a:custGeom>
            <a:solidFill>
              <a:srgbClr val="EECACA"/>
            </a:solidFill>
          </p:spPr>
        </p:sp>
        <p:sp>
          <p:nvSpPr>
            <p:cNvPr name="TextBox 14" id="14"/>
            <p:cNvSpPr txBox="true"/>
            <p:nvPr/>
          </p:nvSpPr>
          <p:spPr>
            <a:xfrm>
              <a:off x="0" y="-38100"/>
              <a:ext cx="1140530" cy="1027399"/>
            </a:xfrm>
            <a:prstGeom prst="rect">
              <a:avLst/>
            </a:prstGeom>
          </p:spPr>
          <p:txBody>
            <a:bodyPr anchor="ctr" rtlCol="false" tIns="50800" lIns="50800" bIns="50800" rIns="50800"/>
            <a:lstStyle/>
            <a:p>
              <a:pPr algn="ctr">
                <a:lnSpc>
                  <a:spcPts val="2940"/>
                </a:lnSpc>
              </a:pPr>
            </a:p>
          </p:txBody>
        </p:sp>
      </p:grpSp>
      <p:grpSp>
        <p:nvGrpSpPr>
          <p:cNvPr name="Group 15" id="15"/>
          <p:cNvGrpSpPr/>
          <p:nvPr/>
        </p:nvGrpSpPr>
        <p:grpSpPr>
          <a:xfrm rot="0">
            <a:off x="6001607" y="4584402"/>
            <a:ext cx="4330451" cy="643511"/>
            <a:chOff x="0" y="0"/>
            <a:chExt cx="1140530" cy="169484"/>
          </a:xfrm>
        </p:grpSpPr>
        <p:sp>
          <p:nvSpPr>
            <p:cNvPr name="Freeform 16" id="16"/>
            <p:cNvSpPr/>
            <p:nvPr/>
          </p:nvSpPr>
          <p:spPr>
            <a:xfrm flipH="false" flipV="false" rot="0">
              <a:off x="0" y="0"/>
              <a:ext cx="1140530" cy="169484"/>
            </a:xfrm>
            <a:custGeom>
              <a:avLst/>
              <a:gdLst/>
              <a:ahLst/>
              <a:cxnLst/>
              <a:rect r="r" b="b" t="t" l="l"/>
              <a:pathLst>
                <a:path h="169484" w="1140530">
                  <a:moveTo>
                    <a:pt x="35756" y="0"/>
                  </a:moveTo>
                  <a:lnTo>
                    <a:pt x="1104775" y="0"/>
                  </a:lnTo>
                  <a:cubicBezTo>
                    <a:pt x="1124522" y="0"/>
                    <a:pt x="1140530" y="16008"/>
                    <a:pt x="1140530" y="35756"/>
                  </a:cubicBezTo>
                  <a:lnTo>
                    <a:pt x="1140530" y="133729"/>
                  </a:lnTo>
                  <a:cubicBezTo>
                    <a:pt x="1140530" y="153476"/>
                    <a:pt x="1124522" y="169484"/>
                    <a:pt x="1104775" y="169484"/>
                  </a:cubicBezTo>
                  <a:lnTo>
                    <a:pt x="35756" y="169484"/>
                  </a:lnTo>
                  <a:cubicBezTo>
                    <a:pt x="16008" y="169484"/>
                    <a:pt x="0" y="153476"/>
                    <a:pt x="0" y="133729"/>
                  </a:cubicBezTo>
                  <a:lnTo>
                    <a:pt x="0" y="35756"/>
                  </a:lnTo>
                  <a:cubicBezTo>
                    <a:pt x="0" y="16008"/>
                    <a:pt x="16008" y="0"/>
                    <a:pt x="35756" y="0"/>
                  </a:cubicBezTo>
                  <a:close/>
                </a:path>
              </a:pathLst>
            </a:custGeom>
            <a:solidFill>
              <a:srgbClr val="7867B4"/>
            </a:solidFill>
          </p:spPr>
        </p:sp>
        <p:sp>
          <p:nvSpPr>
            <p:cNvPr name="TextBox 17" id="17"/>
            <p:cNvSpPr txBox="true"/>
            <p:nvPr/>
          </p:nvSpPr>
          <p:spPr>
            <a:xfrm>
              <a:off x="0" y="-38100"/>
              <a:ext cx="1140530" cy="207584"/>
            </a:xfrm>
            <a:prstGeom prst="rect">
              <a:avLst/>
            </a:prstGeom>
          </p:spPr>
          <p:txBody>
            <a:bodyPr anchor="ctr" rtlCol="false" tIns="50800" lIns="50800" bIns="50800" rIns="50800"/>
            <a:lstStyle/>
            <a:p>
              <a:pPr algn="ctr">
                <a:lnSpc>
                  <a:spcPts val="2940"/>
                </a:lnSpc>
              </a:pPr>
            </a:p>
          </p:txBody>
        </p:sp>
      </p:grpSp>
      <p:grpSp>
        <p:nvGrpSpPr>
          <p:cNvPr name="Group 18" id="18"/>
          <p:cNvGrpSpPr/>
          <p:nvPr/>
        </p:nvGrpSpPr>
        <p:grpSpPr>
          <a:xfrm rot="0">
            <a:off x="6001607" y="5502056"/>
            <a:ext cx="4330451" cy="3756244"/>
            <a:chOff x="0" y="0"/>
            <a:chExt cx="1140530" cy="989299"/>
          </a:xfrm>
        </p:grpSpPr>
        <p:sp>
          <p:nvSpPr>
            <p:cNvPr name="Freeform 19" id="19"/>
            <p:cNvSpPr/>
            <p:nvPr/>
          </p:nvSpPr>
          <p:spPr>
            <a:xfrm flipH="false" flipV="false" rot="0">
              <a:off x="0" y="0"/>
              <a:ext cx="1140530" cy="989299"/>
            </a:xfrm>
            <a:custGeom>
              <a:avLst/>
              <a:gdLst/>
              <a:ahLst/>
              <a:cxnLst/>
              <a:rect r="r" b="b" t="t" l="l"/>
              <a:pathLst>
                <a:path h="989299" w="1140530">
                  <a:moveTo>
                    <a:pt x="35756" y="0"/>
                  </a:moveTo>
                  <a:lnTo>
                    <a:pt x="1104775" y="0"/>
                  </a:lnTo>
                  <a:cubicBezTo>
                    <a:pt x="1124522" y="0"/>
                    <a:pt x="1140530" y="16008"/>
                    <a:pt x="1140530" y="35756"/>
                  </a:cubicBezTo>
                  <a:lnTo>
                    <a:pt x="1140530" y="953543"/>
                  </a:lnTo>
                  <a:cubicBezTo>
                    <a:pt x="1140530" y="973290"/>
                    <a:pt x="1124522" y="989299"/>
                    <a:pt x="1104775" y="989299"/>
                  </a:cubicBezTo>
                  <a:lnTo>
                    <a:pt x="35756" y="989299"/>
                  </a:lnTo>
                  <a:cubicBezTo>
                    <a:pt x="16008" y="989299"/>
                    <a:pt x="0" y="973290"/>
                    <a:pt x="0" y="953543"/>
                  </a:cubicBezTo>
                  <a:lnTo>
                    <a:pt x="0" y="35756"/>
                  </a:lnTo>
                  <a:cubicBezTo>
                    <a:pt x="0" y="16008"/>
                    <a:pt x="16008" y="0"/>
                    <a:pt x="35756" y="0"/>
                  </a:cubicBezTo>
                  <a:close/>
                </a:path>
              </a:pathLst>
            </a:custGeom>
            <a:solidFill>
              <a:srgbClr val="EECACA"/>
            </a:solidFill>
          </p:spPr>
        </p:sp>
        <p:sp>
          <p:nvSpPr>
            <p:cNvPr name="TextBox 20" id="20"/>
            <p:cNvSpPr txBox="true"/>
            <p:nvPr/>
          </p:nvSpPr>
          <p:spPr>
            <a:xfrm>
              <a:off x="0" y="-38100"/>
              <a:ext cx="1140530" cy="1027399"/>
            </a:xfrm>
            <a:prstGeom prst="rect">
              <a:avLst/>
            </a:prstGeom>
          </p:spPr>
          <p:txBody>
            <a:bodyPr anchor="ctr" rtlCol="false" tIns="50800" lIns="50800" bIns="50800" rIns="50800"/>
            <a:lstStyle/>
            <a:p>
              <a:pPr algn="ctr">
                <a:lnSpc>
                  <a:spcPts val="2940"/>
                </a:lnSpc>
              </a:pPr>
            </a:p>
          </p:txBody>
        </p:sp>
      </p:grpSp>
      <p:grpSp>
        <p:nvGrpSpPr>
          <p:cNvPr name="Group 21" id="21"/>
          <p:cNvGrpSpPr/>
          <p:nvPr/>
        </p:nvGrpSpPr>
        <p:grpSpPr>
          <a:xfrm rot="0">
            <a:off x="10974514" y="4584402"/>
            <a:ext cx="4330451" cy="643511"/>
            <a:chOff x="0" y="0"/>
            <a:chExt cx="1140530" cy="169484"/>
          </a:xfrm>
        </p:grpSpPr>
        <p:sp>
          <p:nvSpPr>
            <p:cNvPr name="Freeform 22" id="22"/>
            <p:cNvSpPr/>
            <p:nvPr/>
          </p:nvSpPr>
          <p:spPr>
            <a:xfrm flipH="false" flipV="false" rot="0">
              <a:off x="0" y="0"/>
              <a:ext cx="1140530" cy="169484"/>
            </a:xfrm>
            <a:custGeom>
              <a:avLst/>
              <a:gdLst/>
              <a:ahLst/>
              <a:cxnLst/>
              <a:rect r="r" b="b" t="t" l="l"/>
              <a:pathLst>
                <a:path h="169484" w="1140530">
                  <a:moveTo>
                    <a:pt x="35756" y="0"/>
                  </a:moveTo>
                  <a:lnTo>
                    <a:pt x="1104775" y="0"/>
                  </a:lnTo>
                  <a:cubicBezTo>
                    <a:pt x="1124522" y="0"/>
                    <a:pt x="1140530" y="16008"/>
                    <a:pt x="1140530" y="35756"/>
                  </a:cubicBezTo>
                  <a:lnTo>
                    <a:pt x="1140530" y="133729"/>
                  </a:lnTo>
                  <a:cubicBezTo>
                    <a:pt x="1140530" y="153476"/>
                    <a:pt x="1124522" y="169484"/>
                    <a:pt x="1104775" y="169484"/>
                  </a:cubicBezTo>
                  <a:lnTo>
                    <a:pt x="35756" y="169484"/>
                  </a:lnTo>
                  <a:cubicBezTo>
                    <a:pt x="16008" y="169484"/>
                    <a:pt x="0" y="153476"/>
                    <a:pt x="0" y="133729"/>
                  </a:cubicBezTo>
                  <a:lnTo>
                    <a:pt x="0" y="35756"/>
                  </a:lnTo>
                  <a:cubicBezTo>
                    <a:pt x="0" y="16008"/>
                    <a:pt x="16008" y="0"/>
                    <a:pt x="35756" y="0"/>
                  </a:cubicBezTo>
                  <a:close/>
                </a:path>
              </a:pathLst>
            </a:custGeom>
            <a:solidFill>
              <a:srgbClr val="7867B4"/>
            </a:solidFill>
          </p:spPr>
        </p:sp>
        <p:sp>
          <p:nvSpPr>
            <p:cNvPr name="TextBox 23" id="23"/>
            <p:cNvSpPr txBox="true"/>
            <p:nvPr/>
          </p:nvSpPr>
          <p:spPr>
            <a:xfrm>
              <a:off x="0" y="-38100"/>
              <a:ext cx="1140530" cy="207584"/>
            </a:xfrm>
            <a:prstGeom prst="rect">
              <a:avLst/>
            </a:prstGeom>
          </p:spPr>
          <p:txBody>
            <a:bodyPr anchor="ctr" rtlCol="false" tIns="50800" lIns="50800" bIns="50800" rIns="50800"/>
            <a:lstStyle/>
            <a:p>
              <a:pPr algn="ctr">
                <a:lnSpc>
                  <a:spcPts val="2940"/>
                </a:lnSpc>
              </a:pPr>
            </a:p>
          </p:txBody>
        </p:sp>
      </p:grpSp>
      <p:grpSp>
        <p:nvGrpSpPr>
          <p:cNvPr name="Group 24" id="24"/>
          <p:cNvGrpSpPr/>
          <p:nvPr/>
        </p:nvGrpSpPr>
        <p:grpSpPr>
          <a:xfrm rot="0">
            <a:off x="10974514" y="5502056"/>
            <a:ext cx="4330451" cy="3756244"/>
            <a:chOff x="0" y="0"/>
            <a:chExt cx="1140530" cy="989299"/>
          </a:xfrm>
        </p:grpSpPr>
        <p:sp>
          <p:nvSpPr>
            <p:cNvPr name="Freeform 25" id="25"/>
            <p:cNvSpPr/>
            <p:nvPr/>
          </p:nvSpPr>
          <p:spPr>
            <a:xfrm flipH="false" flipV="false" rot="0">
              <a:off x="0" y="0"/>
              <a:ext cx="1140530" cy="989299"/>
            </a:xfrm>
            <a:custGeom>
              <a:avLst/>
              <a:gdLst/>
              <a:ahLst/>
              <a:cxnLst/>
              <a:rect r="r" b="b" t="t" l="l"/>
              <a:pathLst>
                <a:path h="989299" w="1140530">
                  <a:moveTo>
                    <a:pt x="35756" y="0"/>
                  </a:moveTo>
                  <a:lnTo>
                    <a:pt x="1104775" y="0"/>
                  </a:lnTo>
                  <a:cubicBezTo>
                    <a:pt x="1124522" y="0"/>
                    <a:pt x="1140530" y="16008"/>
                    <a:pt x="1140530" y="35756"/>
                  </a:cubicBezTo>
                  <a:lnTo>
                    <a:pt x="1140530" y="953543"/>
                  </a:lnTo>
                  <a:cubicBezTo>
                    <a:pt x="1140530" y="973290"/>
                    <a:pt x="1124522" y="989299"/>
                    <a:pt x="1104775" y="989299"/>
                  </a:cubicBezTo>
                  <a:lnTo>
                    <a:pt x="35756" y="989299"/>
                  </a:lnTo>
                  <a:cubicBezTo>
                    <a:pt x="16008" y="989299"/>
                    <a:pt x="0" y="973290"/>
                    <a:pt x="0" y="953543"/>
                  </a:cubicBezTo>
                  <a:lnTo>
                    <a:pt x="0" y="35756"/>
                  </a:lnTo>
                  <a:cubicBezTo>
                    <a:pt x="0" y="16008"/>
                    <a:pt x="16008" y="0"/>
                    <a:pt x="35756" y="0"/>
                  </a:cubicBezTo>
                  <a:close/>
                </a:path>
              </a:pathLst>
            </a:custGeom>
            <a:solidFill>
              <a:srgbClr val="EECACA"/>
            </a:solidFill>
          </p:spPr>
        </p:sp>
        <p:sp>
          <p:nvSpPr>
            <p:cNvPr name="TextBox 26" id="26"/>
            <p:cNvSpPr txBox="true"/>
            <p:nvPr/>
          </p:nvSpPr>
          <p:spPr>
            <a:xfrm>
              <a:off x="0" y="-38100"/>
              <a:ext cx="1140530" cy="1027399"/>
            </a:xfrm>
            <a:prstGeom prst="rect">
              <a:avLst/>
            </a:prstGeom>
          </p:spPr>
          <p:txBody>
            <a:bodyPr anchor="ctr" rtlCol="false" tIns="50800" lIns="50800" bIns="50800" rIns="50800"/>
            <a:lstStyle/>
            <a:p>
              <a:pPr algn="ctr">
                <a:lnSpc>
                  <a:spcPts val="2940"/>
                </a:lnSpc>
              </a:pPr>
            </a:p>
          </p:txBody>
        </p:sp>
      </p:grpSp>
      <p:sp>
        <p:nvSpPr>
          <p:cNvPr name="Freeform 27" id="27"/>
          <p:cNvSpPr/>
          <p:nvPr/>
        </p:nvSpPr>
        <p:spPr>
          <a:xfrm flipH="false" flipV="false" rot="0">
            <a:off x="1466402" y="607828"/>
            <a:ext cx="2869381" cy="2938845"/>
          </a:xfrm>
          <a:custGeom>
            <a:avLst/>
            <a:gdLst/>
            <a:ahLst/>
            <a:cxnLst/>
            <a:rect r="r" b="b" t="t" l="l"/>
            <a:pathLst>
              <a:path h="2938845" w="2869381">
                <a:moveTo>
                  <a:pt x="0" y="0"/>
                </a:moveTo>
                <a:lnTo>
                  <a:pt x="2869381" y="0"/>
                </a:lnTo>
                <a:lnTo>
                  <a:pt x="2869381" y="2938844"/>
                </a:lnTo>
                <a:lnTo>
                  <a:pt x="0" y="29388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8" id="28"/>
          <p:cNvSpPr txBox="true"/>
          <p:nvPr/>
        </p:nvSpPr>
        <p:spPr>
          <a:xfrm rot="0">
            <a:off x="4028078" y="1009650"/>
            <a:ext cx="10061095" cy="2116150"/>
          </a:xfrm>
          <a:prstGeom prst="rect">
            <a:avLst/>
          </a:prstGeom>
        </p:spPr>
        <p:txBody>
          <a:bodyPr anchor="t" rtlCol="false" tIns="0" lIns="0" bIns="0" rIns="0">
            <a:spAutoFit/>
          </a:bodyPr>
          <a:lstStyle/>
          <a:p>
            <a:pPr algn="ctr">
              <a:lnSpc>
                <a:spcPts val="8381"/>
              </a:lnSpc>
            </a:pPr>
            <a:r>
              <a:rPr lang="en-US" b="true" sz="6870" spc="-261">
                <a:solidFill>
                  <a:srgbClr val="DC786D"/>
                </a:solidFill>
                <a:latin typeface="Cosmic Octo Medium"/>
                <a:ea typeface="Cosmic Octo Medium"/>
                <a:cs typeface="Cosmic Octo Medium"/>
                <a:sym typeface="Cosmic Octo Medium"/>
              </a:rPr>
              <a:t>Partition Comparison</a:t>
            </a:r>
          </a:p>
        </p:txBody>
      </p:sp>
      <p:sp>
        <p:nvSpPr>
          <p:cNvPr name="TextBox 29" id="29"/>
          <p:cNvSpPr txBox="true"/>
          <p:nvPr/>
        </p:nvSpPr>
        <p:spPr>
          <a:xfrm rot="0">
            <a:off x="1225930" y="4646803"/>
            <a:ext cx="3935991" cy="496697"/>
          </a:xfrm>
          <a:prstGeom prst="rect">
            <a:avLst/>
          </a:prstGeom>
        </p:spPr>
        <p:txBody>
          <a:bodyPr anchor="t" rtlCol="false" tIns="0" lIns="0" bIns="0" rIns="0">
            <a:spAutoFit/>
          </a:bodyPr>
          <a:lstStyle/>
          <a:p>
            <a:pPr algn="ctr">
              <a:lnSpc>
                <a:spcPts val="3904"/>
              </a:lnSpc>
            </a:pPr>
            <a:r>
              <a:rPr lang="en-US" b="true" sz="3200" spc="-121">
                <a:solidFill>
                  <a:srgbClr val="FCF7F5"/>
                </a:solidFill>
                <a:latin typeface="Cosmic Octo Medium"/>
                <a:ea typeface="Cosmic Octo Medium"/>
                <a:cs typeface="Cosmic Octo Medium"/>
                <a:sym typeface="Cosmic Octo Medium"/>
              </a:rPr>
              <a:t>60/40</a:t>
            </a:r>
          </a:p>
        </p:txBody>
      </p:sp>
      <p:sp>
        <p:nvSpPr>
          <p:cNvPr name="TextBox 30" id="30"/>
          <p:cNvSpPr txBox="true"/>
          <p:nvPr/>
        </p:nvSpPr>
        <p:spPr>
          <a:xfrm rot="0">
            <a:off x="1150801" y="5407868"/>
            <a:ext cx="4086250" cy="3896995"/>
          </a:xfrm>
          <a:prstGeom prst="rect">
            <a:avLst/>
          </a:prstGeom>
        </p:spPr>
        <p:txBody>
          <a:bodyPr anchor="t" rtlCol="false" tIns="0" lIns="0" bIns="0" rIns="0">
            <a:spAutoFit/>
          </a:bodyPr>
          <a:lstStyle/>
          <a:p>
            <a:pPr algn="l">
              <a:lnSpc>
                <a:spcPts val="3079"/>
              </a:lnSpc>
            </a:pPr>
          </a:p>
          <a:p>
            <a:pPr algn="l" marL="474979" indent="-237490" lvl="1">
              <a:lnSpc>
                <a:spcPts val="3079"/>
              </a:lnSpc>
              <a:spcBef>
                <a:spcPct val="0"/>
              </a:spcBef>
              <a:buFont typeface="Arial"/>
              <a:buChar char="•"/>
            </a:pPr>
            <a:r>
              <a:rPr lang="en-US" sz="2199">
                <a:solidFill>
                  <a:srgbClr val="534569"/>
                </a:solidFill>
                <a:latin typeface="Alice Bold"/>
                <a:ea typeface="Alice Bold"/>
                <a:cs typeface="Alice Bold"/>
                <a:sym typeface="Alice Bold"/>
              </a:rPr>
              <a:t>Lowest p</a:t>
            </a:r>
            <a:r>
              <a:rPr lang="en-US" sz="2199">
                <a:solidFill>
                  <a:srgbClr val="534569"/>
                </a:solidFill>
                <a:latin typeface="Alice Bold"/>
                <a:ea typeface="Alice Bold"/>
                <a:cs typeface="Alice Bold"/>
                <a:sym typeface="Alice Bold"/>
              </a:rPr>
              <a:t>erformance across most metrics.</a:t>
            </a:r>
          </a:p>
          <a:p>
            <a:pPr algn="l" marL="474979" indent="-237490" lvl="1">
              <a:lnSpc>
                <a:spcPts val="3079"/>
              </a:lnSpc>
              <a:spcBef>
                <a:spcPct val="0"/>
              </a:spcBef>
              <a:buFont typeface="Arial"/>
              <a:buChar char="•"/>
            </a:pPr>
            <a:r>
              <a:rPr lang="en-US" sz="2199">
                <a:solidFill>
                  <a:srgbClr val="534569"/>
                </a:solidFill>
                <a:latin typeface="Alice Bold"/>
                <a:ea typeface="Alice Bold"/>
                <a:cs typeface="Alice Bold"/>
                <a:sym typeface="Alice Bold"/>
              </a:rPr>
              <a:t>Accuracy, sensitivity, and precision dropped noticeably.</a:t>
            </a:r>
          </a:p>
          <a:p>
            <a:pPr algn="l" marL="474979" indent="-237490" lvl="1">
              <a:lnSpc>
                <a:spcPts val="3079"/>
              </a:lnSpc>
              <a:spcBef>
                <a:spcPct val="0"/>
              </a:spcBef>
              <a:buFont typeface="Arial"/>
              <a:buChar char="•"/>
            </a:pPr>
            <a:r>
              <a:rPr lang="en-US" sz="2199">
                <a:solidFill>
                  <a:srgbClr val="534569"/>
                </a:solidFill>
                <a:latin typeface="Alice Bold"/>
                <a:ea typeface="Alice Bold"/>
                <a:cs typeface="Alice Bold"/>
                <a:sym typeface="Alice Bold"/>
              </a:rPr>
              <a:t>Shows that smaller training data negatively affects model learning.</a:t>
            </a:r>
          </a:p>
          <a:p>
            <a:pPr algn="l">
              <a:lnSpc>
                <a:spcPts val="3079"/>
              </a:lnSpc>
              <a:spcBef>
                <a:spcPct val="0"/>
              </a:spcBef>
            </a:pPr>
          </a:p>
        </p:txBody>
      </p:sp>
      <p:sp>
        <p:nvSpPr>
          <p:cNvPr name="TextBox 31" id="31"/>
          <p:cNvSpPr txBox="true"/>
          <p:nvPr/>
        </p:nvSpPr>
        <p:spPr>
          <a:xfrm rot="0">
            <a:off x="6400348" y="4653047"/>
            <a:ext cx="3532969" cy="496697"/>
          </a:xfrm>
          <a:prstGeom prst="rect">
            <a:avLst/>
          </a:prstGeom>
        </p:spPr>
        <p:txBody>
          <a:bodyPr anchor="t" rtlCol="false" tIns="0" lIns="0" bIns="0" rIns="0">
            <a:spAutoFit/>
          </a:bodyPr>
          <a:lstStyle/>
          <a:p>
            <a:pPr algn="ctr">
              <a:lnSpc>
                <a:spcPts val="3904"/>
              </a:lnSpc>
            </a:pPr>
            <a:r>
              <a:rPr lang="en-US" b="true" sz="3200" spc="-121">
                <a:solidFill>
                  <a:srgbClr val="FCF7F5"/>
                </a:solidFill>
                <a:latin typeface="Cosmic Octo Medium"/>
                <a:ea typeface="Cosmic Octo Medium"/>
                <a:cs typeface="Cosmic Octo Medium"/>
                <a:sym typeface="Cosmic Octo Medium"/>
              </a:rPr>
              <a:t>70/30</a:t>
            </a:r>
          </a:p>
        </p:txBody>
      </p:sp>
      <p:sp>
        <p:nvSpPr>
          <p:cNvPr name="TextBox 32" id="32"/>
          <p:cNvSpPr txBox="true"/>
          <p:nvPr/>
        </p:nvSpPr>
        <p:spPr>
          <a:xfrm rot="0">
            <a:off x="6167896" y="5525940"/>
            <a:ext cx="3997874" cy="3506508"/>
          </a:xfrm>
          <a:prstGeom prst="rect">
            <a:avLst/>
          </a:prstGeom>
        </p:spPr>
        <p:txBody>
          <a:bodyPr anchor="t" rtlCol="false" tIns="0" lIns="0" bIns="0" rIns="0">
            <a:spAutoFit/>
          </a:bodyPr>
          <a:lstStyle/>
          <a:p>
            <a:pPr algn="l">
              <a:lnSpc>
                <a:spcPts val="3077"/>
              </a:lnSpc>
            </a:pPr>
          </a:p>
          <a:p>
            <a:pPr algn="l" marL="474660" indent="-237330" lvl="1">
              <a:lnSpc>
                <a:spcPts val="3077"/>
              </a:lnSpc>
              <a:spcBef>
                <a:spcPct val="0"/>
              </a:spcBef>
              <a:buFont typeface="Arial"/>
              <a:buChar char="•"/>
            </a:pPr>
            <a:r>
              <a:rPr lang="en-US" sz="2198">
                <a:solidFill>
                  <a:srgbClr val="534569"/>
                </a:solidFill>
                <a:latin typeface="Alice Bold"/>
                <a:ea typeface="Alice Bold"/>
                <a:cs typeface="Alice Bold"/>
                <a:sym typeface="Alice Bold"/>
              </a:rPr>
              <a:t>Good</a:t>
            </a:r>
            <a:r>
              <a:rPr lang="en-US" sz="2198">
                <a:solidFill>
                  <a:srgbClr val="534569"/>
                </a:solidFill>
                <a:latin typeface="Alice Bold"/>
                <a:ea typeface="Alice Bold"/>
                <a:cs typeface="Alice Bold"/>
                <a:sym typeface="Alice Bold"/>
              </a:rPr>
              <a:t> </a:t>
            </a:r>
            <a:r>
              <a:rPr lang="en-US" sz="2198">
                <a:solidFill>
                  <a:srgbClr val="534569"/>
                </a:solidFill>
                <a:latin typeface="Alice Bold"/>
                <a:ea typeface="Alice Bold"/>
                <a:cs typeface="Alice Bold"/>
                <a:sym typeface="Alice Bold"/>
              </a:rPr>
              <a:t>overall performance.</a:t>
            </a:r>
          </a:p>
          <a:p>
            <a:pPr algn="l" marL="474660" indent="-237330" lvl="1">
              <a:lnSpc>
                <a:spcPts val="3077"/>
              </a:lnSpc>
              <a:spcBef>
                <a:spcPct val="0"/>
              </a:spcBef>
              <a:buFont typeface="Arial"/>
              <a:buChar char="•"/>
            </a:pPr>
            <a:r>
              <a:rPr lang="en-US" sz="2198">
                <a:solidFill>
                  <a:srgbClr val="534569"/>
                </a:solidFill>
                <a:latin typeface="Alice Bold"/>
                <a:ea typeface="Alice Bold"/>
                <a:cs typeface="Alice Bold"/>
                <a:sym typeface="Alice Bold"/>
              </a:rPr>
              <a:t>Slightly behind the 80/20 split.</a:t>
            </a:r>
          </a:p>
          <a:p>
            <a:pPr algn="l" marL="474660" indent="-237330" lvl="1">
              <a:lnSpc>
                <a:spcPts val="3077"/>
              </a:lnSpc>
              <a:spcBef>
                <a:spcPct val="0"/>
              </a:spcBef>
              <a:buFont typeface="Arial"/>
              <a:buChar char="•"/>
            </a:pPr>
            <a:r>
              <a:rPr lang="en-US" sz="2198">
                <a:solidFill>
                  <a:srgbClr val="534569"/>
                </a:solidFill>
                <a:latin typeface="Alice Bold"/>
                <a:ea typeface="Alice Bold"/>
                <a:cs typeface="Alice Bold"/>
                <a:sym typeface="Alice Bold"/>
              </a:rPr>
              <a:t>Balanced accuracy, sensitivity, and precision for both Gini and Information Gain.</a:t>
            </a:r>
          </a:p>
          <a:p>
            <a:pPr algn="l">
              <a:lnSpc>
                <a:spcPts val="3077"/>
              </a:lnSpc>
              <a:spcBef>
                <a:spcPct val="0"/>
              </a:spcBef>
            </a:pPr>
          </a:p>
        </p:txBody>
      </p:sp>
      <p:sp>
        <p:nvSpPr>
          <p:cNvPr name="TextBox 33" id="33"/>
          <p:cNvSpPr txBox="true"/>
          <p:nvPr/>
        </p:nvSpPr>
        <p:spPr>
          <a:xfrm rot="0">
            <a:off x="11173884" y="4646803"/>
            <a:ext cx="3931710" cy="496697"/>
          </a:xfrm>
          <a:prstGeom prst="rect">
            <a:avLst/>
          </a:prstGeom>
        </p:spPr>
        <p:txBody>
          <a:bodyPr anchor="t" rtlCol="false" tIns="0" lIns="0" bIns="0" rIns="0">
            <a:spAutoFit/>
          </a:bodyPr>
          <a:lstStyle/>
          <a:p>
            <a:pPr algn="ctr">
              <a:lnSpc>
                <a:spcPts val="3904"/>
              </a:lnSpc>
            </a:pPr>
            <a:r>
              <a:rPr lang="en-US" b="true" sz="3200" spc="-121">
                <a:solidFill>
                  <a:srgbClr val="FCF7F5"/>
                </a:solidFill>
                <a:latin typeface="Cosmic Octo Medium"/>
                <a:ea typeface="Cosmic Octo Medium"/>
                <a:cs typeface="Cosmic Octo Medium"/>
                <a:sym typeface="Cosmic Octo Medium"/>
              </a:rPr>
              <a:t>80/20</a:t>
            </a:r>
          </a:p>
        </p:txBody>
      </p:sp>
      <p:sp>
        <p:nvSpPr>
          <p:cNvPr name="TextBox 34" id="34"/>
          <p:cNvSpPr txBox="true"/>
          <p:nvPr/>
        </p:nvSpPr>
        <p:spPr>
          <a:xfrm rot="0">
            <a:off x="11173884" y="5705362"/>
            <a:ext cx="4047848" cy="3115945"/>
          </a:xfrm>
          <a:prstGeom prst="rect">
            <a:avLst/>
          </a:prstGeom>
        </p:spPr>
        <p:txBody>
          <a:bodyPr anchor="t" rtlCol="false" tIns="0" lIns="0" bIns="0" rIns="0">
            <a:spAutoFit/>
          </a:bodyPr>
          <a:lstStyle/>
          <a:p>
            <a:pPr algn="l">
              <a:lnSpc>
                <a:spcPts val="3079"/>
              </a:lnSpc>
            </a:pPr>
          </a:p>
          <a:p>
            <a:pPr algn="l" marL="474979" indent="-237490" lvl="1">
              <a:lnSpc>
                <a:spcPts val="3079"/>
              </a:lnSpc>
              <a:spcBef>
                <a:spcPct val="0"/>
              </a:spcBef>
              <a:buFont typeface="Arial"/>
              <a:buChar char="•"/>
            </a:pPr>
            <a:r>
              <a:rPr lang="en-US" sz="2199">
                <a:solidFill>
                  <a:srgbClr val="534569"/>
                </a:solidFill>
                <a:latin typeface="Alice Bold"/>
                <a:ea typeface="Alice Bold"/>
                <a:cs typeface="Alice Bold"/>
                <a:sym typeface="Alice Bold"/>
              </a:rPr>
              <a:t>B</a:t>
            </a:r>
            <a:r>
              <a:rPr lang="en-US" sz="2199">
                <a:solidFill>
                  <a:srgbClr val="534569"/>
                </a:solidFill>
                <a:latin typeface="Alice Bold"/>
                <a:ea typeface="Alice Bold"/>
                <a:cs typeface="Alice Bold"/>
                <a:sym typeface="Alice Bold"/>
              </a:rPr>
              <a:t>est performance across all evaluation metrics.</a:t>
            </a:r>
          </a:p>
          <a:p>
            <a:pPr algn="l" marL="474979" indent="-237490" lvl="1">
              <a:lnSpc>
                <a:spcPts val="3079"/>
              </a:lnSpc>
              <a:spcBef>
                <a:spcPct val="0"/>
              </a:spcBef>
              <a:buFont typeface="Arial"/>
              <a:buChar char="•"/>
            </a:pPr>
            <a:r>
              <a:rPr lang="en-US" sz="2199">
                <a:solidFill>
                  <a:srgbClr val="534569"/>
                </a:solidFill>
                <a:latin typeface="Alice Bold"/>
                <a:ea typeface="Alice Bold"/>
                <a:cs typeface="Alice Bold"/>
                <a:sym typeface="Alice Bold"/>
              </a:rPr>
              <a:t>Highest accuracy, sensitivity, and precision.</a:t>
            </a:r>
          </a:p>
          <a:p>
            <a:pPr algn="l" marL="474979" indent="-237490" lvl="1">
              <a:lnSpc>
                <a:spcPts val="3079"/>
              </a:lnSpc>
              <a:spcBef>
                <a:spcPct val="0"/>
              </a:spcBef>
              <a:buFont typeface="Arial"/>
              <a:buChar char="•"/>
            </a:pPr>
            <a:r>
              <a:rPr lang="en-US" sz="2199">
                <a:solidFill>
                  <a:srgbClr val="534569"/>
                </a:solidFill>
                <a:latin typeface="Alice Bold"/>
                <a:ea typeface="Alice Bold"/>
                <a:cs typeface="Alice Bold"/>
                <a:sym typeface="Alice Bold"/>
              </a:rPr>
              <a:t>Clear benefits of using a larger training dataset.</a:t>
            </a:r>
          </a:p>
          <a:p>
            <a:pPr algn="l">
              <a:lnSpc>
                <a:spcPts val="3079"/>
              </a:lnSpc>
              <a:spcBef>
                <a:spcPct val="0"/>
              </a:spcBef>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CF7F5"/>
        </a:solidFill>
      </p:bgPr>
    </p:bg>
    <p:spTree>
      <p:nvGrpSpPr>
        <p:cNvPr id="1" name=""/>
        <p:cNvGrpSpPr/>
        <p:nvPr/>
      </p:nvGrpSpPr>
      <p:grpSpPr>
        <a:xfrm>
          <a:off x="0" y="0"/>
          <a:ext cx="0" cy="0"/>
          <a:chOff x="0" y="0"/>
          <a:chExt cx="0" cy="0"/>
        </a:xfrm>
      </p:grpSpPr>
      <p:sp>
        <p:nvSpPr>
          <p:cNvPr name="Freeform 2" id="2"/>
          <p:cNvSpPr/>
          <p:nvPr/>
        </p:nvSpPr>
        <p:spPr>
          <a:xfrm flipH="false" flipV="false" rot="0">
            <a:off x="8291935" y="-3384213"/>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35778" y="-3384213"/>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291935" y="5143500"/>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35778" y="5143500"/>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6622840" y="-52947"/>
            <a:ext cx="2864146" cy="10995720"/>
            <a:chOff x="0" y="0"/>
            <a:chExt cx="754343" cy="2895992"/>
          </a:xfrm>
        </p:grpSpPr>
        <p:sp>
          <p:nvSpPr>
            <p:cNvPr name="Freeform 7" id="7"/>
            <p:cNvSpPr/>
            <p:nvPr/>
          </p:nvSpPr>
          <p:spPr>
            <a:xfrm flipH="false" flipV="false" rot="0">
              <a:off x="0" y="0"/>
              <a:ext cx="754343" cy="2895992"/>
            </a:xfrm>
            <a:custGeom>
              <a:avLst/>
              <a:gdLst/>
              <a:ahLst/>
              <a:cxnLst/>
              <a:rect r="r" b="b" t="t" l="l"/>
              <a:pathLst>
                <a:path h="2895992" w="754343">
                  <a:moveTo>
                    <a:pt x="0" y="0"/>
                  </a:moveTo>
                  <a:lnTo>
                    <a:pt x="754343" y="0"/>
                  </a:lnTo>
                  <a:lnTo>
                    <a:pt x="754343" y="2895992"/>
                  </a:lnTo>
                  <a:lnTo>
                    <a:pt x="0" y="2895992"/>
                  </a:lnTo>
                  <a:close/>
                </a:path>
              </a:pathLst>
            </a:custGeom>
            <a:solidFill>
              <a:srgbClr val="534569"/>
            </a:solidFill>
          </p:spPr>
        </p:sp>
        <p:sp>
          <p:nvSpPr>
            <p:cNvPr name="TextBox 8" id="8"/>
            <p:cNvSpPr txBox="true"/>
            <p:nvPr/>
          </p:nvSpPr>
          <p:spPr>
            <a:xfrm>
              <a:off x="0" y="-38100"/>
              <a:ext cx="754343" cy="2934092"/>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352184" y="2574101"/>
            <a:ext cx="13607768" cy="7266587"/>
            <a:chOff x="0" y="0"/>
            <a:chExt cx="3203652" cy="1710759"/>
          </a:xfrm>
        </p:grpSpPr>
        <p:sp>
          <p:nvSpPr>
            <p:cNvPr name="Freeform 10" id="10"/>
            <p:cNvSpPr/>
            <p:nvPr/>
          </p:nvSpPr>
          <p:spPr>
            <a:xfrm flipH="false" flipV="false" rot="0">
              <a:off x="0" y="0"/>
              <a:ext cx="3203652" cy="1710759"/>
            </a:xfrm>
            <a:custGeom>
              <a:avLst/>
              <a:gdLst/>
              <a:ahLst/>
              <a:cxnLst/>
              <a:rect r="r" b="b" t="t" l="l"/>
              <a:pathLst>
                <a:path h="1710759" w="3203652">
                  <a:moveTo>
                    <a:pt x="11379" y="0"/>
                  </a:moveTo>
                  <a:lnTo>
                    <a:pt x="3192273" y="0"/>
                  </a:lnTo>
                  <a:cubicBezTo>
                    <a:pt x="3198557" y="0"/>
                    <a:pt x="3203652" y="5094"/>
                    <a:pt x="3203652" y="11379"/>
                  </a:cubicBezTo>
                  <a:lnTo>
                    <a:pt x="3203652" y="1699380"/>
                  </a:lnTo>
                  <a:cubicBezTo>
                    <a:pt x="3203652" y="1702398"/>
                    <a:pt x="3202453" y="1705292"/>
                    <a:pt x="3200319" y="1707426"/>
                  </a:cubicBezTo>
                  <a:cubicBezTo>
                    <a:pt x="3198185" y="1709560"/>
                    <a:pt x="3195291" y="1710759"/>
                    <a:pt x="3192273" y="1710759"/>
                  </a:cubicBezTo>
                  <a:lnTo>
                    <a:pt x="11379" y="1710759"/>
                  </a:lnTo>
                  <a:cubicBezTo>
                    <a:pt x="5094" y="1710759"/>
                    <a:pt x="0" y="1705665"/>
                    <a:pt x="0" y="1699380"/>
                  </a:cubicBezTo>
                  <a:lnTo>
                    <a:pt x="0" y="11379"/>
                  </a:lnTo>
                  <a:cubicBezTo>
                    <a:pt x="0" y="5094"/>
                    <a:pt x="5094" y="0"/>
                    <a:pt x="11379" y="0"/>
                  </a:cubicBezTo>
                  <a:close/>
                </a:path>
              </a:pathLst>
            </a:custGeom>
            <a:solidFill>
              <a:srgbClr val="EECACA"/>
            </a:solidFill>
          </p:spPr>
        </p:sp>
        <p:sp>
          <p:nvSpPr>
            <p:cNvPr name="TextBox 11" id="11"/>
            <p:cNvSpPr txBox="true"/>
            <p:nvPr/>
          </p:nvSpPr>
          <p:spPr>
            <a:xfrm>
              <a:off x="0" y="-38100"/>
              <a:ext cx="3203652" cy="1748859"/>
            </a:xfrm>
            <a:prstGeom prst="rect">
              <a:avLst/>
            </a:prstGeom>
          </p:spPr>
          <p:txBody>
            <a:bodyPr anchor="ctr" rtlCol="false" tIns="50800" lIns="50800" bIns="50800" rIns="50800"/>
            <a:lstStyle/>
            <a:p>
              <a:pPr algn="ctr">
                <a:lnSpc>
                  <a:spcPts val="2940"/>
                </a:lnSpc>
              </a:pPr>
            </a:p>
          </p:txBody>
        </p:sp>
      </p:grpSp>
      <p:sp>
        <p:nvSpPr>
          <p:cNvPr name="Freeform 12" id="12"/>
          <p:cNvSpPr/>
          <p:nvPr/>
        </p:nvSpPr>
        <p:spPr>
          <a:xfrm flipH="false" flipV="false" rot="0">
            <a:off x="1604782" y="3013468"/>
            <a:ext cx="13102573" cy="6502152"/>
          </a:xfrm>
          <a:custGeom>
            <a:avLst/>
            <a:gdLst/>
            <a:ahLst/>
            <a:cxnLst/>
            <a:rect r="r" b="b" t="t" l="l"/>
            <a:pathLst>
              <a:path h="6502152" w="13102573">
                <a:moveTo>
                  <a:pt x="0" y="0"/>
                </a:moveTo>
                <a:lnTo>
                  <a:pt x="13102573" y="0"/>
                </a:lnTo>
                <a:lnTo>
                  <a:pt x="13102573" y="6502152"/>
                </a:lnTo>
                <a:lnTo>
                  <a:pt x="0" y="6502152"/>
                </a:lnTo>
                <a:lnTo>
                  <a:pt x="0" y="0"/>
                </a:lnTo>
                <a:close/>
              </a:path>
            </a:pathLst>
          </a:custGeom>
          <a:blipFill>
            <a:blip r:embed="rId4"/>
            <a:stretch>
              <a:fillRect l="0" t="0" r="0" b="0"/>
            </a:stretch>
          </a:blipFill>
        </p:spPr>
      </p:sp>
      <p:sp>
        <p:nvSpPr>
          <p:cNvPr name="TextBox 13" id="13"/>
          <p:cNvSpPr txBox="true"/>
          <p:nvPr/>
        </p:nvSpPr>
        <p:spPr>
          <a:xfrm rot="0">
            <a:off x="625490" y="860594"/>
            <a:ext cx="14643777" cy="1058875"/>
          </a:xfrm>
          <a:prstGeom prst="rect">
            <a:avLst/>
          </a:prstGeom>
        </p:spPr>
        <p:txBody>
          <a:bodyPr anchor="t" rtlCol="false" tIns="0" lIns="0" bIns="0" rIns="0">
            <a:spAutoFit/>
          </a:bodyPr>
          <a:lstStyle/>
          <a:p>
            <a:pPr algn="ctr">
              <a:lnSpc>
                <a:spcPts val="8381"/>
              </a:lnSpc>
            </a:pPr>
            <a:r>
              <a:rPr lang="en-US" b="true" sz="6870" spc="-261">
                <a:solidFill>
                  <a:srgbClr val="DC786D"/>
                </a:solidFill>
                <a:latin typeface="Cosmic Octo Medium"/>
                <a:ea typeface="Cosmic Octo Medium"/>
                <a:cs typeface="Cosmic Octo Medium"/>
                <a:sym typeface="Cosmic Octo Medium"/>
              </a:rPr>
              <a:t>model Tree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CF7F5"/>
        </a:solidFill>
      </p:bgPr>
    </p:bg>
    <p:spTree>
      <p:nvGrpSpPr>
        <p:cNvPr id="1" name=""/>
        <p:cNvGrpSpPr/>
        <p:nvPr/>
      </p:nvGrpSpPr>
      <p:grpSpPr>
        <a:xfrm>
          <a:off x="0" y="0"/>
          <a:ext cx="0" cy="0"/>
          <a:chOff x="0" y="0"/>
          <a:chExt cx="0" cy="0"/>
        </a:xfrm>
      </p:grpSpPr>
      <p:sp>
        <p:nvSpPr>
          <p:cNvPr name="Freeform 2" id="2"/>
          <p:cNvSpPr/>
          <p:nvPr/>
        </p:nvSpPr>
        <p:spPr>
          <a:xfrm flipH="false" flipV="false" rot="0">
            <a:off x="8291935" y="-3384213"/>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35778" y="-3384213"/>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291935" y="5143500"/>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35778" y="5143500"/>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6622840" y="-52947"/>
            <a:ext cx="2864146" cy="10995720"/>
            <a:chOff x="0" y="0"/>
            <a:chExt cx="754343" cy="2895992"/>
          </a:xfrm>
        </p:grpSpPr>
        <p:sp>
          <p:nvSpPr>
            <p:cNvPr name="Freeform 7" id="7"/>
            <p:cNvSpPr/>
            <p:nvPr/>
          </p:nvSpPr>
          <p:spPr>
            <a:xfrm flipH="false" flipV="false" rot="0">
              <a:off x="0" y="0"/>
              <a:ext cx="754343" cy="2895992"/>
            </a:xfrm>
            <a:custGeom>
              <a:avLst/>
              <a:gdLst/>
              <a:ahLst/>
              <a:cxnLst/>
              <a:rect r="r" b="b" t="t" l="l"/>
              <a:pathLst>
                <a:path h="2895992" w="754343">
                  <a:moveTo>
                    <a:pt x="0" y="0"/>
                  </a:moveTo>
                  <a:lnTo>
                    <a:pt x="754343" y="0"/>
                  </a:lnTo>
                  <a:lnTo>
                    <a:pt x="754343" y="2895992"/>
                  </a:lnTo>
                  <a:lnTo>
                    <a:pt x="0" y="2895992"/>
                  </a:lnTo>
                  <a:close/>
                </a:path>
              </a:pathLst>
            </a:custGeom>
            <a:solidFill>
              <a:srgbClr val="534569"/>
            </a:solidFill>
          </p:spPr>
        </p:sp>
        <p:sp>
          <p:nvSpPr>
            <p:cNvPr name="TextBox 8" id="8"/>
            <p:cNvSpPr txBox="true"/>
            <p:nvPr/>
          </p:nvSpPr>
          <p:spPr>
            <a:xfrm>
              <a:off x="0" y="-38100"/>
              <a:ext cx="754343" cy="2934092"/>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5400000">
            <a:off x="17226417" y="1260159"/>
            <a:ext cx="487450" cy="281835"/>
          </a:xfrm>
          <a:custGeom>
            <a:avLst/>
            <a:gdLst/>
            <a:ahLst/>
            <a:cxnLst/>
            <a:rect r="r" b="b" t="t" l="l"/>
            <a:pathLst>
              <a:path h="281835" w="487450">
                <a:moveTo>
                  <a:pt x="0" y="0"/>
                </a:moveTo>
                <a:lnTo>
                  <a:pt x="487451" y="0"/>
                </a:lnTo>
                <a:lnTo>
                  <a:pt x="487451" y="281835"/>
                </a:lnTo>
                <a:lnTo>
                  <a:pt x="0" y="2818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6085731" y="4301586"/>
            <a:ext cx="8930707" cy="2954879"/>
            <a:chOff x="0" y="0"/>
            <a:chExt cx="2352120" cy="778240"/>
          </a:xfrm>
        </p:grpSpPr>
        <p:sp>
          <p:nvSpPr>
            <p:cNvPr name="Freeform 11" id="11"/>
            <p:cNvSpPr/>
            <p:nvPr/>
          </p:nvSpPr>
          <p:spPr>
            <a:xfrm flipH="false" flipV="false" rot="0">
              <a:off x="0" y="0"/>
              <a:ext cx="2352121" cy="778240"/>
            </a:xfrm>
            <a:custGeom>
              <a:avLst/>
              <a:gdLst/>
              <a:ahLst/>
              <a:cxnLst/>
              <a:rect r="r" b="b" t="t" l="l"/>
              <a:pathLst>
                <a:path h="778240" w="2352121">
                  <a:moveTo>
                    <a:pt x="17338" y="0"/>
                  </a:moveTo>
                  <a:lnTo>
                    <a:pt x="2334783" y="0"/>
                  </a:lnTo>
                  <a:cubicBezTo>
                    <a:pt x="2344358" y="0"/>
                    <a:pt x="2352121" y="7762"/>
                    <a:pt x="2352121" y="17338"/>
                  </a:cubicBezTo>
                  <a:lnTo>
                    <a:pt x="2352121" y="760902"/>
                  </a:lnTo>
                  <a:cubicBezTo>
                    <a:pt x="2352121" y="770477"/>
                    <a:pt x="2344358" y="778240"/>
                    <a:pt x="2334783" y="778240"/>
                  </a:cubicBezTo>
                  <a:lnTo>
                    <a:pt x="17338" y="778240"/>
                  </a:lnTo>
                  <a:cubicBezTo>
                    <a:pt x="7762" y="778240"/>
                    <a:pt x="0" y="770477"/>
                    <a:pt x="0" y="760902"/>
                  </a:cubicBezTo>
                  <a:lnTo>
                    <a:pt x="0" y="17338"/>
                  </a:lnTo>
                  <a:cubicBezTo>
                    <a:pt x="0" y="7762"/>
                    <a:pt x="7762" y="0"/>
                    <a:pt x="17338" y="0"/>
                  </a:cubicBezTo>
                  <a:close/>
                </a:path>
              </a:pathLst>
            </a:custGeom>
            <a:solidFill>
              <a:srgbClr val="EECACA"/>
            </a:solidFill>
          </p:spPr>
        </p:sp>
        <p:sp>
          <p:nvSpPr>
            <p:cNvPr name="TextBox 12" id="12"/>
            <p:cNvSpPr txBox="true"/>
            <p:nvPr/>
          </p:nvSpPr>
          <p:spPr>
            <a:xfrm>
              <a:off x="0" y="-38100"/>
              <a:ext cx="2352120" cy="816340"/>
            </a:xfrm>
            <a:prstGeom prst="rect">
              <a:avLst/>
            </a:prstGeom>
          </p:spPr>
          <p:txBody>
            <a:bodyPr anchor="ctr" rtlCol="false" tIns="50800" lIns="50800" bIns="50800" rIns="50800"/>
            <a:lstStyle/>
            <a:p>
              <a:pPr algn="ctr">
                <a:lnSpc>
                  <a:spcPts val="2940"/>
                </a:lnSpc>
              </a:pPr>
            </a:p>
          </p:txBody>
        </p:sp>
      </p:grpSp>
      <p:sp>
        <p:nvSpPr>
          <p:cNvPr name="TextBox 13" id="13"/>
          <p:cNvSpPr txBox="true"/>
          <p:nvPr/>
        </p:nvSpPr>
        <p:spPr>
          <a:xfrm rot="0">
            <a:off x="4693829" y="1382027"/>
            <a:ext cx="10696661" cy="2116150"/>
          </a:xfrm>
          <a:prstGeom prst="rect">
            <a:avLst/>
          </a:prstGeom>
        </p:spPr>
        <p:txBody>
          <a:bodyPr anchor="t" rtlCol="false" tIns="0" lIns="0" bIns="0" rIns="0">
            <a:spAutoFit/>
          </a:bodyPr>
          <a:lstStyle/>
          <a:p>
            <a:pPr algn="r">
              <a:lnSpc>
                <a:spcPts val="8381"/>
              </a:lnSpc>
            </a:pPr>
            <a:r>
              <a:rPr lang="en-US" b="true" sz="6870" spc="-261">
                <a:solidFill>
                  <a:srgbClr val="DC786D"/>
                </a:solidFill>
                <a:latin typeface="Cosmic Octo Medium"/>
                <a:ea typeface="Cosmic Octo Medium"/>
                <a:cs typeface="Cosmic Octo Medium"/>
                <a:sym typeface="Cosmic Octo Medium"/>
              </a:rPr>
              <a:t>Final conclusion</a:t>
            </a:r>
          </a:p>
          <a:p>
            <a:pPr algn="r">
              <a:lnSpc>
                <a:spcPts val="8381"/>
              </a:lnSpc>
            </a:pPr>
          </a:p>
        </p:txBody>
      </p:sp>
      <p:sp>
        <p:nvSpPr>
          <p:cNvPr name="TextBox 14" id="14"/>
          <p:cNvSpPr txBox="true"/>
          <p:nvPr/>
        </p:nvSpPr>
        <p:spPr>
          <a:xfrm rot="0">
            <a:off x="6530445" y="4253961"/>
            <a:ext cx="8041279" cy="2334278"/>
          </a:xfrm>
          <a:prstGeom prst="rect">
            <a:avLst/>
          </a:prstGeom>
        </p:spPr>
        <p:txBody>
          <a:bodyPr anchor="t" rtlCol="false" tIns="0" lIns="0" bIns="0" rIns="0">
            <a:spAutoFit/>
          </a:bodyPr>
          <a:lstStyle/>
          <a:p>
            <a:pPr algn="just">
              <a:lnSpc>
                <a:spcPts val="3113"/>
              </a:lnSpc>
              <a:spcBef>
                <a:spcPct val="0"/>
              </a:spcBef>
            </a:pPr>
          </a:p>
          <a:p>
            <a:pPr algn="just">
              <a:lnSpc>
                <a:spcPts val="3113"/>
              </a:lnSpc>
              <a:spcBef>
                <a:spcPct val="0"/>
              </a:spcBef>
            </a:pPr>
            <a:r>
              <a:rPr lang="en-US" sz="2224">
                <a:solidFill>
                  <a:srgbClr val="534569"/>
                </a:solidFill>
                <a:latin typeface="Alice Bold"/>
                <a:ea typeface="Alice Bold"/>
                <a:cs typeface="Alice Bold"/>
                <a:sym typeface="Alice Bold"/>
              </a:rPr>
              <a:t>Our classification results showed that the 80/20 split achieved the best performance with 81.52% accuracy. Information Gain was better at detecting positive cases, while Gini Index reduced false positives. Overall, decision trees proved reliable for assessing heart-disease risk.</a:t>
            </a:r>
          </a:p>
        </p:txBody>
      </p:sp>
      <p:sp>
        <p:nvSpPr>
          <p:cNvPr name="Freeform 15" id="15"/>
          <p:cNvSpPr/>
          <p:nvPr/>
        </p:nvSpPr>
        <p:spPr>
          <a:xfrm flipH="false" flipV="false" rot="-731022">
            <a:off x="825183" y="751764"/>
            <a:ext cx="4354908" cy="2288306"/>
          </a:xfrm>
          <a:custGeom>
            <a:avLst/>
            <a:gdLst/>
            <a:ahLst/>
            <a:cxnLst/>
            <a:rect r="r" b="b" t="t" l="l"/>
            <a:pathLst>
              <a:path h="2288306" w="4354908">
                <a:moveTo>
                  <a:pt x="0" y="0"/>
                </a:moveTo>
                <a:lnTo>
                  <a:pt x="4354908" y="0"/>
                </a:lnTo>
                <a:lnTo>
                  <a:pt x="4354908" y="2288305"/>
                </a:lnTo>
                <a:lnTo>
                  <a:pt x="0" y="22883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true" flipV="false" rot="-129558">
            <a:off x="1253195" y="5244503"/>
            <a:ext cx="2802082" cy="2802082"/>
          </a:xfrm>
          <a:custGeom>
            <a:avLst/>
            <a:gdLst/>
            <a:ahLst/>
            <a:cxnLst/>
            <a:rect r="r" b="b" t="t" l="l"/>
            <a:pathLst>
              <a:path h="2802082" w="2802082">
                <a:moveTo>
                  <a:pt x="2802083" y="0"/>
                </a:moveTo>
                <a:lnTo>
                  <a:pt x="0" y="0"/>
                </a:lnTo>
                <a:lnTo>
                  <a:pt x="0" y="2802082"/>
                </a:lnTo>
                <a:lnTo>
                  <a:pt x="2802083" y="2802082"/>
                </a:lnTo>
                <a:lnTo>
                  <a:pt x="2802083"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CF7F5"/>
        </a:solidFill>
      </p:bgPr>
    </p:bg>
    <p:spTree>
      <p:nvGrpSpPr>
        <p:cNvPr id="1" name=""/>
        <p:cNvGrpSpPr/>
        <p:nvPr/>
      </p:nvGrpSpPr>
      <p:grpSpPr>
        <a:xfrm>
          <a:off x="0" y="0"/>
          <a:ext cx="0" cy="0"/>
          <a:chOff x="0" y="0"/>
          <a:chExt cx="0" cy="0"/>
        </a:xfrm>
      </p:grpSpPr>
      <p:sp>
        <p:nvSpPr>
          <p:cNvPr name="Freeform 2" id="2"/>
          <p:cNvSpPr/>
          <p:nvPr/>
        </p:nvSpPr>
        <p:spPr>
          <a:xfrm flipH="false" flipV="false" rot="0">
            <a:off x="9932654" y="-3082800"/>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04941" y="-3082800"/>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932654" y="5444913"/>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04941" y="5444913"/>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216662" y="-181598"/>
            <a:ext cx="2864146" cy="10995720"/>
            <a:chOff x="0" y="0"/>
            <a:chExt cx="754343" cy="2895992"/>
          </a:xfrm>
        </p:grpSpPr>
        <p:sp>
          <p:nvSpPr>
            <p:cNvPr name="Freeform 7" id="7"/>
            <p:cNvSpPr/>
            <p:nvPr/>
          </p:nvSpPr>
          <p:spPr>
            <a:xfrm flipH="false" flipV="false" rot="0">
              <a:off x="0" y="0"/>
              <a:ext cx="754343" cy="2895992"/>
            </a:xfrm>
            <a:custGeom>
              <a:avLst/>
              <a:gdLst/>
              <a:ahLst/>
              <a:cxnLst/>
              <a:rect r="r" b="b" t="t" l="l"/>
              <a:pathLst>
                <a:path h="2895992" w="754343">
                  <a:moveTo>
                    <a:pt x="0" y="0"/>
                  </a:moveTo>
                  <a:lnTo>
                    <a:pt x="754343" y="0"/>
                  </a:lnTo>
                  <a:lnTo>
                    <a:pt x="754343" y="2895992"/>
                  </a:lnTo>
                  <a:lnTo>
                    <a:pt x="0" y="2895992"/>
                  </a:lnTo>
                  <a:close/>
                </a:path>
              </a:pathLst>
            </a:custGeom>
            <a:solidFill>
              <a:srgbClr val="534569"/>
            </a:solidFill>
          </p:spPr>
        </p:sp>
        <p:sp>
          <p:nvSpPr>
            <p:cNvPr name="TextBox 8" id="8"/>
            <p:cNvSpPr txBox="true"/>
            <p:nvPr/>
          </p:nvSpPr>
          <p:spPr>
            <a:xfrm>
              <a:off x="0" y="-38100"/>
              <a:ext cx="754343" cy="2934092"/>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5400000">
            <a:off x="585902" y="1131508"/>
            <a:ext cx="487450" cy="281835"/>
          </a:xfrm>
          <a:custGeom>
            <a:avLst/>
            <a:gdLst/>
            <a:ahLst/>
            <a:cxnLst/>
            <a:rect r="r" b="b" t="t" l="l"/>
            <a:pathLst>
              <a:path h="281835" w="487450">
                <a:moveTo>
                  <a:pt x="0" y="0"/>
                </a:moveTo>
                <a:lnTo>
                  <a:pt x="487451" y="0"/>
                </a:lnTo>
                <a:lnTo>
                  <a:pt x="487451" y="281835"/>
                </a:lnTo>
                <a:lnTo>
                  <a:pt x="0" y="2818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2225056" y="6247893"/>
            <a:ext cx="2937003" cy="3662928"/>
          </a:xfrm>
          <a:custGeom>
            <a:avLst/>
            <a:gdLst/>
            <a:ahLst/>
            <a:cxnLst/>
            <a:rect r="r" b="b" t="t" l="l"/>
            <a:pathLst>
              <a:path h="3662928" w="2937003">
                <a:moveTo>
                  <a:pt x="0" y="0"/>
                </a:moveTo>
                <a:lnTo>
                  <a:pt x="2937003" y="0"/>
                </a:lnTo>
                <a:lnTo>
                  <a:pt x="2937003" y="3662928"/>
                </a:lnTo>
                <a:lnTo>
                  <a:pt x="0" y="36629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2611331" y="3304246"/>
            <a:ext cx="15056845" cy="2788987"/>
          </a:xfrm>
          <a:prstGeom prst="rect">
            <a:avLst/>
          </a:prstGeom>
        </p:spPr>
        <p:txBody>
          <a:bodyPr anchor="t" rtlCol="false" tIns="0" lIns="0" bIns="0" rIns="0">
            <a:spAutoFit/>
          </a:bodyPr>
          <a:lstStyle/>
          <a:p>
            <a:pPr algn="ctr">
              <a:lnSpc>
                <a:spcPts val="22792"/>
              </a:lnSpc>
              <a:spcBef>
                <a:spcPct val="0"/>
              </a:spcBef>
            </a:pPr>
            <a:r>
              <a:rPr lang="en-US" b="true" sz="16280" spc="-618">
                <a:solidFill>
                  <a:srgbClr val="DC786D"/>
                </a:solidFill>
                <a:latin typeface="Cosmic Octo Medium"/>
                <a:ea typeface="Cosmic Octo Medium"/>
                <a:cs typeface="Cosmic Octo Medium"/>
                <a:sym typeface="Cosmic Octo Medium"/>
              </a:rPr>
              <a:t>thank you</a:t>
            </a:r>
          </a:p>
        </p:txBody>
      </p:sp>
      <p:sp>
        <p:nvSpPr>
          <p:cNvPr name="TextBox 12" id="12"/>
          <p:cNvSpPr txBox="true"/>
          <p:nvPr/>
        </p:nvSpPr>
        <p:spPr>
          <a:xfrm rot="0">
            <a:off x="2815183" y="6017033"/>
            <a:ext cx="14649142" cy="723618"/>
          </a:xfrm>
          <a:prstGeom prst="rect">
            <a:avLst/>
          </a:prstGeom>
        </p:spPr>
        <p:txBody>
          <a:bodyPr anchor="t" rtlCol="false" tIns="0" lIns="0" bIns="0" rIns="0">
            <a:spAutoFit/>
          </a:bodyPr>
          <a:lstStyle/>
          <a:p>
            <a:pPr algn="ctr">
              <a:lnSpc>
                <a:spcPts val="5983"/>
              </a:lnSpc>
            </a:pPr>
            <a:r>
              <a:rPr lang="en-US" b="true" sz="4273" spc="239">
                <a:solidFill>
                  <a:srgbClr val="DC786D"/>
                </a:solidFill>
                <a:latin typeface="Pattanakarn Condensed Medium"/>
                <a:ea typeface="Pattanakarn Condensed Medium"/>
                <a:cs typeface="Pattanakarn Condensed Medium"/>
                <a:sym typeface="Pattanakarn Condensed Medium"/>
              </a:rPr>
              <a:t>For Your Attention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CF7F5"/>
        </a:solidFill>
      </p:bgPr>
    </p:bg>
    <p:spTree>
      <p:nvGrpSpPr>
        <p:cNvPr id="1" name=""/>
        <p:cNvGrpSpPr/>
        <p:nvPr/>
      </p:nvGrpSpPr>
      <p:grpSpPr>
        <a:xfrm>
          <a:off x="0" y="0"/>
          <a:ext cx="0" cy="0"/>
          <a:chOff x="0" y="0"/>
          <a:chExt cx="0" cy="0"/>
        </a:xfrm>
      </p:grpSpPr>
      <p:sp>
        <p:nvSpPr>
          <p:cNvPr name="Freeform 2" id="2"/>
          <p:cNvSpPr/>
          <p:nvPr/>
        </p:nvSpPr>
        <p:spPr>
          <a:xfrm flipH="false" flipV="false" rot="0">
            <a:off x="8291935" y="-3384213"/>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35778" y="-3384213"/>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291935" y="5143500"/>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35778" y="5143500"/>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6622840" y="-52947"/>
            <a:ext cx="2864146" cy="10995720"/>
            <a:chOff x="0" y="0"/>
            <a:chExt cx="754343" cy="2895992"/>
          </a:xfrm>
        </p:grpSpPr>
        <p:sp>
          <p:nvSpPr>
            <p:cNvPr name="Freeform 7" id="7"/>
            <p:cNvSpPr/>
            <p:nvPr/>
          </p:nvSpPr>
          <p:spPr>
            <a:xfrm flipH="false" flipV="false" rot="0">
              <a:off x="0" y="0"/>
              <a:ext cx="754343" cy="2895992"/>
            </a:xfrm>
            <a:custGeom>
              <a:avLst/>
              <a:gdLst/>
              <a:ahLst/>
              <a:cxnLst/>
              <a:rect r="r" b="b" t="t" l="l"/>
              <a:pathLst>
                <a:path h="2895992" w="754343">
                  <a:moveTo>
                    <a:pt x="0" y="0"/>
                  </a:moveTo>
                  <a:lnTo>
                    <a:pt x="754343" y="0"/>
                  </a:lnTo>
                  <a:lnTo>
                    <a:pt x="754343" y="2895992"/>
                  </a:lnTo>
                  <a:lnTo>
                    <a:pt x="0" y="2895992"/>
                  </a:lnTo>
                  <a:close/>
                </a:path>
              </a:pathLst>
            </a:custGeom>
            <a:solidFill>
              <a:srgbClr val="534569"/>
            </a:solidFill>
          </p:spPr>
        </p:sp>
        <p:sp>
          <p:nvSpPr>
            <p:cNvPr name="TextBox 8" id="8"/>
            <p:cNvSpPr txBox="true"/>
            <p:nvPr/>
          </p:nvSpPr>
          <p:spPr>
            <a:xfrm>
              <a:off x="0" y="-38100"/>
              <a:ext cx="754343" cy="2934092"/>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5400000">
            <a:off x="17226417" y="1260159"/>
            <a:ext cx="487450" cy="281835"/>
          </a:xfrm>
          <a:custGeom>
            <a:avLst/>
            <a:gdLst/>
            <a:ahLst/>
            <a:cxnLst/>
            <a:rect r="r" b="b" t="t" l="l"/>
            <a:pathLst>
              <a:path h="281835" w="487450">
                <a:moveTo>
                  <a:pt x="0" y="0"/>
                </a:moveTo>
                <a:lnTo>
                  <a:pt x="487451" y="0"/>
                </a:lnTo>
                <a:lnTo>
                  <a:pt x="487451" y="281835"/>
                </a:lnTo>
                <a:lnTo>
                  <a:pt x="0" y="2818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1028700" y="4079195"/>
            <a:ext cx="4910597" cy="1064305"/>
            <a:chOff x="0" y="0"/>
            <a:chExt cx="1293326" cy="280311"/>
          </a:xfrm>
        </p:grpSpPr>
        <p:sp>
          <p:nvSpPr>
            <p:cNvPr name="Freeform 11" id="11"/>
            <p:cNvSpPr/>
            <p:nvPr/>
          </p:nvSpPr>
          <p:spPr>
            <a:xfrm flipH="false" flipV="false" rot="0">
              <a:off x="0" y="0"/>
              <a:ext cx="1293326" cy="280311"/>
            </a:xfrm>
            <a:custGeom>
              <a:avLst/>
              <a:gdLst/>
              <a:ahLst/>
              <a:cxnLst/>
              <a:rect r="r" b="b" t="t" l="l"/>
              <a:pathLst>
                <a:path h="280311" w="1293326">
                  <a:moveTo>
                    <a:pt x="31531" y="0"/>
                  </a:moveTo>
                  <a:lnTo>
                    <a:pt x="1261794" y="0"/>
                  </a:lnTo>
                  <a:cubicBezTo>
                    <a:pt x="1270157" y="0"/>
                    <a:pt x="1278177" y="3322"/>
                    <a:pt x="1284091" y="9235"/>
                  </a:cubicBezTo>
                  <a:cubicBezTo>
                    <a:pt x="1290004" y="15149"/>
                    <a:pt x="1293326" y="23169"/>
                    <a:pt x="1293326" y="31531"/>
                  </a:cubicBezTo>
                  <a:lnTo>
                    <a:pt x="1293326" y="248779"/>
                  </a:lnTo>
                  <a:cubicBezTo>
                    <a:pt x="1293326" y="257142"/>
                    <a:pt x="1290004" y="265162"/>
                    <a:pt x="1284091" y="271075"/>
                  </a:cubicBezTo>
                  <a:cubicBezTo>
                    <a:pt x="1278177" y="276989"/>
                    <a:pt x="1270157" y="280311"/>
                    <a:pt x="1261794" y="280311"/>
                  </a:cubicBezTo>
                  <a:lnTo>
                    <a:pt x="31531" y="280311"/>
                  </a:lnTo>
                  <a:cubicBezTo>
                    <a:pt x="14117" y="280311"/>
                    <a:pt x="0" y="266194"/>
                    <a:pt x="0" y="248779"/>
                  </a:cubicBezTo>
                  <a:lnTo>
                    <a:pt x="0" y="31531"/>
                  </a:lnTo>
                  <a:cubicBezTo>
                    <a:pt x="0" y="23169"/>
                    <a:pt x="3322" y="15149"/>
                    <a:pt x="9235" y="9235"/>
                  </a:cubicBezTo>
                  <a:cubicBezTo>
                    <a:pt x="15149" y="3322"/>
                    <a:pt x="23169" y="0"/>
                    <a:pt x="31531" y="0"/>
                  </a:cubicBezTo>
                  <a:close/>
                </a:path>
              </a:pathLst>
            </a:custGeom>
            <a:solidFill>
              <a:srgbClr val="EECACA"/>
            </a:solidFill>
          </p:spPr>
        </p:sp>
        <p:sp>
          <p:nvSpPr>
            <p:cNvPr name="TextBox 12" id="12"/>
            <p:cNvSpPr txBox="true"/>
            <p:nvPr/>
          </p:nvSpPr>
          <p:spPr>
            <a:xfrm>
              <a:off x="0" y="-38100"/>
              <a:ext cx="1293326" cy="318411"/>
            </a:xfrm>
            <a:prstGeom prst="rect">
              <a:avLst/>
            </a:prstGeom>
          </p:spPr>
          <p:txBody>
            <a:bodyPr anchor="ctr" rtlCol="false" tIns="50800" lIns="50800" bIns="50800" rIns="50800"/>
            <a:lstStyle/>
            <a:p>
              <a:pPr algn="ctr">
                <a:lnSpc>
                  <a:spcPts val="2940"/>
                </a:lnSpc>
              </a:pPr>
            </a:p>
          </p:txBody>
        </p:sp>
      </p:grpSp>
      <p:grpSp>
        <p:nvGrpSpPr>
          <p:cNvPr name="Group 13" id="13"/>
          <p:cNvGrpSpPr/>
          <p:nvPr/>
        </p:nvGrpSpPr>
        <p:grpSpPr>
          <a:xfrm rot="0">
            <a:off x="7122931" y="4079195"/>
            <a:ext cx="4910597" cy="1064305"/>
            <a:chOff x="0" y="0"/>
            <a:chExt cx="1293326" cy="280311"/>
          </a:xfrm>
        </p:grpSpPr>
        <p:sp>
          <p:nvSpPr>
            <p:cNvPr name="Freeform 14" id="14"/>
            <p:cNvSpPr/>
            <p:nvPr/>
          </p:nvSpPr>
          <p:spPr>
            <a:xfrm flipH="false" flipV="false" rot="0">
              <a:off x="0" y="0"/>
              <a:ext cx="1293326" cy="280311"/>
            </a:xfrm>
            <a:custGeom>
              <a:avLst/>
              <a:gdLst/>
              <a:ahLst/>
              <a:cxnLst/>
              <a:rect r="r" b="b" t="t" l="l"/>
              <a:pathLst>
                <a:path h="280311" w="1293326">
                  <a:moveTo>
                    <a:pt x="31531" y="0"/>
                  </a:moveTo>
                  <a:lnTo>
                    <a:pt x="1261794" y="0"/>
                  </a:lnTo>
                  <a:cubicBezTo>
                    <a:pt x="1270157" y="0"/>
                    <a:pt x="1278177" y="3322"/>
                    <a:pt x="1284091" y="9235"/>
                  </a:cubicBezTo>
                  <a:cubicBezTo>
                    <a:pt x="1290004" y="15149"/>
                    <a:pt x="1293326" y="23169"/>
                    <a:pt x="1293326" y="31531"/>
                  </a:cubicBezTo>
                  <a:lnTo>
                    <a:pt x="1293326" y="248779"/>
                  </a:lnTo>
                  <a:cubicBezTo>
                    <a:pt x="1293326" y="257142"/>
                    <a:pt x="1290004" y="265162"/>
                    <a:pt x="1284091" y="271075"/>
                  </a:cubicBezTo>
                  <a:cubicBezTo>
                    <a:pt x="1278177" y="276989"/>
                    <a:pt x="1270157" y="280311"/>
                    <a:pt x="1261794" y="280311"/>
                  </a:cubicBezTo>
                  <a:lnTo>
                    <a:pt x="31531" y="280311"/>
                  </a:lnTo>
                  <a:cubicBezTo>
                    <a:pt x="14117" y="280311"/>
                    <a:pt x="0" y="266194"/>
                    <a:pt x="0" y="248779"/>
                  </a:cubicBezTo>
                  <a:lnTo>
                    <a:pt x="0" y="31531"/>
                  </a:lnTo>
                  <a:cubicBezTo>
                    <a:pt x="0" y="23169"/>
                    <a:pt x="3322" y="15149"/>
                    <a:pt x="9235" y="9235"/>
                  </a:cubicBezTo>
                  <a:cubicBezTo>
                    <a:pt x="15149" y="3322"/>
                    <a:pt x="23169" y="0"/>
                    <a:pt x="31531" y="0"/>
                  </a:cubicBezTo>
                  <a:close/>
                </a:path>
              </a:pathLst>
            </a:custGeom>
            <a:solidFill>
              <a:srgbClr val="EECACA"/>
            </a:solidFill>
          </p:spPr>
        </p:sp>
        <p:sp>
          <p:nvSpPr>
            <p:cNvPr name="TextBox 15" id="15"/>
            <p:cNvSpPr txBox="true"/>
            <p:nvPr/>
          </p:nvSpPr>
          <p:spPr>
            <a:xfrm>
              <a:off x="0" y="-38100"/>
              <a:ext cx="1293326" cy="318411"/>
            </a:xfrm>
            <a:prstGeom prst="rect">
              <a:avLst/>
            </a:prstGeom>
          </p:spPr>
          <p:txBody>
            <a:bodyPr anchor="ctr" rtlCol="false" tIns="50800" lIns="50800" bIns="50800" rIns="50800"/>
            <a:lstStyle/>
            <a:p>
              <a:pPr algn="ctr">
                <a:lnSpc>
                  <a:spcPts val="2940"/>
                </a:lnSpc>
              </a:pPr>
            </a:p>
          </p:txBody>
        </p:sp>
      </p:grpSp>
      <p:grpSp>
        <p:nvGrpSpPr>
          <p:cNvPr name="Group 16" id="16"/>
          <p:cNvGrpSpPr/>
          <p:nvPr/>
        </p:nvGrpSpPr>
        <p:grpSpPr>
          <a:xfrm rot="0">
            <a:off x="1028700" y="5984411"/>
            <a:ext cx="4910597" cy="1064305"/>
            <a:chOff x="0" y="0"/>
            <a:chExt cx="1293326" cy="280311"/>
          </a:xfrm>
        </p:grpSpPr>
        <p:sp>
          <p:nvSpPr>
            <p:cNvPr name="Freeform 17" id="17"/>
            <p:cNvSpPr/>
            <p:nvPr/>
          </p:nvSpPr>
          <p:spPr>
            <a:xfrm flipH="false" flipV="false" rot="0">
              <a:off x="0" y="0"/>
              <a:ext cx="1293326" cy="280311"/>
            </a:xfrm>
            <a:custGeom>
              <a:avLst/>
              <a:gdLst/>
              <a:ahLst/>
              <a:cxnLst/>
              <a:rect r="r" b="b" t="t" l="l"/>
              <a:pathLst>
                <a:path h="280311" w="1293326">
                  <a:moveTo>
                    <a:pt x="31531" y="0"/>
                  </a:moveTo>
                  <a:lnTo>
                    <a:pt x="1261794" y="0"/>
                  </a:lnTo>
                  <a:cubicBezTo>
                    <a:pt x="1270157" y="0"/>
                    <a:pt x="1278177" y="3322"/>
                    <a:pt x="1284091" y="9235"/>
                  </a:cubicBezTo>
                  <a:cubicBezTo>
                    <a:pt x="1290004" y="15149"/>
                    <a:pt x="1293326" y="23169"/>
                    <a:pt x="1293326" y="31531"/>
                  </a:cubicBezTo>
                  <a:lnTo>
                    <a:pt x="1293326" y="248779"/>
                  </a:lnTo>
                  <a:cubicBezTo>
                    <a:pt x="1293326" y="257142"/>
                    <a:pt x="1290004" y="265162"/>
                    <a:pt x="1284091" y="271075"/>
                  </a:cubicBezTo>
                  <a:cubicBezTo>
                    <a:pt x="1278177" y="276989"/>
                    <a:pt x="1270157" y="280311"/>
                    <a:pt x="1261794" y="280311"/>
                  </a:cubicBezTo>
                  <a:lnTo>
                    <a:pt x="31531" y="280311"/>
                  </a:lnTo>
                  <a:cubicBezTo>
                    <a:pt x="14117" y="280311"/>
                    <a:pt x="0" y="266194"/>
                    <a:pt x="0" y="248779"/>
                  </a:cubicBezTo>
                  <a:lnTo>
                    <a:pt x="0" y="31531"/>
                  </a:lnTo>
                  <a:cubicBezTo>
                    <a:pt x="0" y="23169"/>
                    <a:pt x="3322" y="15149"/>
                    <a:pt x="9235" y="9235"/>
                  </a:cubicBezTo>
                  <a:cubicBezTo>
                    <a:pt x="15149" y="3322"/>
                    <a:pt x="23169" y="0"/>
                    <a:pt x="31531" y="0"/>
                  </a:cubicBezTo>
                  <a:close/>
                </a:path>
              </a:pathLst>
            </a:custGeom>
            <a:solidFill>
              <a:srgbClr val="EECACA"/>
            </a:solidFill>
          </p:spPr>
        </p:sp>
        <p:sp>
          <p:nvSpPr>
            <p:cNvPr name="TextBox 18" id="18"/>
            <p:cNvSpPr txBox="true"/>
            <p:nvPr/>
          </p:nvSpPr>
          <p:spPr>
            <a:xfrm>
              <a:off x="0" y="-38100"/>
              <a:ext cx="1293326" cy="318411"/>
            </a:xfrm>
            <a:prstGeom prst="rect">
              <a:avLst/>
            </a:prstGeom>
          </p:spPr>
          <p:txBody>
            <a:bodyPr anchor="ctr" rtlCol="false" tIns="50800" lIns="50800" bIns="50800" rIns="50800"/>
            <a:lstStyle/>
            <a:p>
              <a:pPr algn="ctr">
                <a:lnSpc>
                  <a:spcPts val="2940"/>
                </a:lnSpc>
              </a:pPr>
            </a:p>
          </p:txBody>
        </p:sp>
      </p:grpSp>
      <p:grpSp>
        <p:nvGrpSpPr>
          <p:cNvPr name="Group 19" id="19"/>
          <p:cNvGrpSpPr/>
          <p:nvPr/>
        </p:nvGrpSpPr>
        <p:grpSpPr>
          <a:xfrm rot="0">
            <a:off x="7122931" y="5984411"/>
            <a:ext cx="4910597" cy="1064305"/>
            <a:chOff x="0" y="0"/>
            <a:chExt cx="1293326" cy="280311"/>
          </a:xfrm>
        </p:grpSpPr>
        <p:sp>
          <p:nvSpPr>
            <p:cNvPr name="Freeform 20" id="20"/>
            <p:cNvSpPr/>
            <p:nvPr/>
          </p:nvSpPr>
          <p:spPr>
            <a:xfrm flipH="false" flipV="false" rot="0">
              <a:off x="0" y="0"/>
              <a:ext cx="1293326" cy="280311"/>
            </a:xfrm>
            <a:custGeom>
              <a:avLst/>
              <a:gdLst/>
              <a:ahLst/>
              <a:cxnLst/>
              <a:rect r="r" b="b" t="t" l="l"/>
              <a:pathLst>
                <a:path h="280311" w="1293326">
                  <a:moveTo>
                    <a:pt x="31531" y="0"/>
                  </a:moveTo>
                  <a:lnTo>
                    <a:pt x="1261794" y="0"/>
                  </a:lnTo>
                  <a:cubicBezTo>
                    <a:pt x="1270157" y="0"/>
                    <a:pt x="1278177" y="3322"/>
                    <a:pt x="1284091" y="9235"/>
                  </a:cubicBezTo>
                  <a:cubicBezTo>
                    <a:pt x="1290004" y="15149"/>
                    <a:pt x="1293326" y="23169"/>
                    <a:pt x="1293326" y="31531"/>
                  </a:cubicBezTo>
                  <a:lnTo>
                    <a:pt x="1293326" y="248779"/>
                  </a:lnTo>
                  <a:cubicBezTo>
                    <a:pt x="1293326" y="257142"/>
                    <a:pt x="1290004" y="265162"/>
                    <a:pt x="1284091" y="271075"/>
                  </a:cubicBezTo>
                  <a:cubicBezTo>
                    <a:pt x="1278177" y="276989"/>
                    <a:pt x="1270157" y="280311"/>
                    <a:pt x="1261794" y="280311"/>
                  </a:cubicBezTo>
                  <a:lnTo>
                    <a:pt x="31531" y="280311"/>
                  </a:lnTo>
                  <a:cubicBezTo>
                    <a:pt x="14117" y="280311"/>
                    <a:pt x="0" y="266194"/>
                    <a:pt x="0" y="248779"/>
                  </a:cubicBezTo>
                  <a:lnTo>
                    <a:pt x="0" y="31531"/>
                  </a:lnTo>
                  <a:cubicBezTo>
                    <a:pt x="0" y="23169"/>
                    <a:pt x="3322" y="15149"/>
                    <a:pt x="9235" y="9235"/>
                  </a:cubicBezTo>
                  <a:cubicBezTo>
                    <a:pt x="15149" y="3322"/>
                    <a:pt x="23169" y="0"/>
                    <a:pt x="31531" y="0"/>
                  </a:cubicBezTo>
                  <a:close/>
                </a:path>
              </a:pathLst>
            </a:custGeom>
            <a:solidFill>
              <a:srgbClr val="EECACA"/>
            </a:solidFill>
          </p:spPr>
        </p:sp>
        <p:sp>
          <p:nvSpPr>
            <p:cNvPr name="TextBox 21" id="21"/>
            <p:cNvSpPr txBox="true"/>
            <p:nvPr/>
          </p:nvSpPr>
          <p:spPr>
            <a:xfrm>
              <a:off x="0" y="-38100"/>
              <a:ext cx="1293326" cy="318411"/>
            </a:xfrm>
            <a:prstGeom prst="rect">
              <a:avLst/>
            </a:prstGeom>
          </p:spPr>
          <p:txBody>
            <a:bodyPr anchor="ctr" rtlCol="false" tIns="50800" lIns="50800" bIns="50800" rIns="50800"/>
            <a:lstStyle/>
            <a:p>
              <a:pPr algn="ctr">
                <a:lnSpc>
                  <a:spcPts val="2940"/>
                </a:lnSpc>
              </a:pPr>
            </a:p>
          </p:txBody>
        </p:sp>
      </p:grpSp>
      <p:sp>
        <p:nvSpPr>
          <p:cNvPr name="Freeform 22" id="22"/>
          <p:cNvSpPr/>
          <p:nvPr/>
        </p:nvSpPr>
        <p:spPr>
          <a:xfrm flipH="false" flipV="false" rot="0">
            <a:off x="14008407" y="8443055"/>
            <a:ext cx="2217970" cy="1928604"/>
          </a:xfrm>
          <a:custGeom>
            <a:avLst/>
            <a:gdLst/>
            <a:ahLst/>
            <a:cxnLst/>
            <a:rect r="r" b="b" t="t" l="l"/>
            <a:pathLst>
              <a:path h="1928604" w="2217970">
                <a:moveTo>
                  <a:pt x="0" y="0"/>
                </a:moveTo>
                <a:lnTo>
                  <a:pt x="2217971" y="0"/>
                </a:lnTo>
                <a:lnTo>
                  <a:pt x="2217971" y="1928603"/>
                </a:lnTo>
                <a:lnTo>
                  <a:pt x="0" y="19286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3" id="23"/>
          <p:cNvSpPr/>
          <p:nvPr/>
        </p:nvSpPr>
        <p:spPr>
          <a:xfrm flipH="false" flipV="false" rot="0">
            <a:off x="13462783" y="323489"/>
            <a:ext cx="2683149" cy="3890132"/>
          </a:xfrm>
          <a:custGeom>
            <a:avLst/>
            <a:gdLst/>
            <a:ahLst/>
            <a:cxnLst/>
            <a:rect r="r" b="b" t="t" l="l"/>
            <a:pathLst>
              <a:path h="3890132" w="2683149">
                <a:moveTo>
                  <a:pt x="0" y="0"/>
                </a:moveTo>
                <a:lnTo>
                  <a:pt x="2683149" y="0"/>
                </a:lnTo>
                <a:lnTo>
                  <a:pt x="2683149" y="3890132"/>
                </a:lnTo>
                <a:lnTo>
                  <a:pt x="0" y="38901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4" id="24"/>
          <p:cNvSpPr txBox="true"/>
          <p:nvPr/>
        </p:nvSpPr>
        <p:spPr>
          <a:xfrm rot="0">
            <a:off x="1785066" y="1616227"/>
            <a:ext cx="16854258" cy="1697344"/>
          </a:xfrm>
          <a:prstGeom prst="rect">
            <a:avLst/>
          </a:prstGeom>
        </p:spPr>
        <p:txBody>
          <a:bodyPr anchor="t" rtlCol="false" tIns="0" lIns="0" bIns="0" rIns="0">
            <a:spAutoFit/>
          </a:bodyPr>
          <a:lstStyle/>
          <a:p>
            <a:pPr algn="l">
              <a:lnSpc>
                <a:spcPts val="13372"/>
              </a:lnSpc>
            </a:pPr>
            <a:r>
              <a:rPr lang="en-US" sz="10961" spc="-416" b="true">
                <a:solidFill>
                  <a:srgbClr val="DC786D"/>
                </a:solidFill>
                <a:latin typeface="Cosmic Octo Medium"/>
                <a:ea typeface="Cosmic Octo Medium"/>
                <a:cs typeface="Cosmic Octo Medium"/>
                <a:sym typeface="Cosmic Octo Medium"/>
              </a:rPr>
              <a:t>Contents:</a:t>
            </a:r>
          </a:p>
        </p:txBody>
      </p:sp>
      <p:sp>
        <p:nvSpPr>
          <p:cNvPr name="TextBox 25" id="25"/>
          <p:cNvSpPr txBox="true"/>
          <p:nvPr/>
        </p:nvSpPr>
        <p:spPr>
          <a:xfrm rot="0">
            <a:off x="1462098" y="4308189"/>
            <a:ext cx="5454677" cy="539642"/>
          </a:xfrm>
          <a:prstGeom prst="rect">
            <a:avLst/>
          </a:prstGeom>
        </p:spPr>
        <p:txBody>
          <a:bodyPr anchor="t" rtlCol="false" tIns="0" lIns="0" bIns="0" rIns="0">
            <a:spAutoFit/>
          </a:bodyPr>
          <a:lstStyle/>
          <a:p>
            <a:pPr algn="just">
              <a:lnSpc>
                <a:spcPts val="4380"/>
              </a:lnSpc>
            </a:pPr>
            <a:r>
              <a:rPr lang="en-US" sz="3129">
                <a:solidFill>
                  <a:srgbClr val="534569"/>
                </a:solidFill>
                <a:latin typeface="Alice Bold"/>
                <a:ea typeface="Alice Bold"/>
                <a:cs typeface="Alice Bold"/>
                <a:sym typeface="Alice Bold"/>
              </a:rPr>
              <a:t>Data Representation</a:t>
            </a:r>
          </a:p>
        </p:txBody>
      </p:sp>
      <p:sp>
        <p:nvSpPr>
          <p:cNvPr name="TextBox 26" id="26"/>
          <p:cNvSpPr txBox="true"/>
          <p:nvPr/>
        </p:nvSpPr>
        <p:spPr>
          <a:xfrm rot="0">
            <a:off x="7661107" y="4308189"/>
            <a:ext cx="5454677" cy="539642"/>
          </a:xfrm>
          <a:prstGeom prst="rect">
            <a:avLst/>
          </a:prstGeom>
        </p:spPr>
        <p:txBody>
          <a:bodyPr anchor="t" rtlCol="false" tIns="0" lIns="0" bIns="0" rIns="0">
            <a:spAutoFit/>
          </a:bodyPr>
          <a:lstStyle/>
          <a:p>
            <a:pPr algn="just">
              <a:lnSpc>
                <a:spcPts val="4380"/>
              </a:lnSpc>
            </a:pPr>
            <a:r>
              <a:rPr lang="en-US" sz="3129">
                <a:solidFill>
                  <a:srgbClr val="534569"/>
                </a:solidFill>
                <a:latin typeface="Alice Bold"/>
                <a:ea typeface="Alice Bold"/>
                <a:cs typeface="Alice Bold"/>
                <a:sym typeface="Alice Bold"/>
              </a:rPr>
              <a:t>Data Preprocessing</a:t>
            </a:r>
          </a:p>
        </p:txBody>
      </p:sp>
      <p:sp>
        <p:nvSpPr>
          <p:cNvPr name="TextBox 27" id="27"/>
          <p:cNvSpPr txBox="true"/>
          <p:nvPr/>
        </p:nvSpPr>
        <p:spPr>
          <a:xfrm rot="0">
            <a:off x="2206430" y="6213404"/>
            <a:ext cx="5454677" cy="539642"/>
          </a:xfrm>
          <a:prstGeom prst="rect">
            <a:avLst/>
          </a:prstGeom>
        </p:spPr>
        <p:txBody>
          <a:bodyPr anchor="t" rtlCol="false" tIns="0" lIns="0" bIns="0" rIns="0">
            <a:spAutoFit/>
          </a:bodyPr>
          <a:lstStyle/>
          <a:p>
            <a:pPr algn="just">
              <a:lnSpc>
                <a:spcPts val="4380"/>
              </a:lnSpc>
            </a:pPr>
            <a:r>
              <a:rPr lang="en-US" sz="3129">
                <a:solidFill>
                  <a:srgbClr val="534569"/>
                </a:solidFill>
                <a:latin typeface="Alice Bold"/>
                <a:ea typeface="Alice Bold"/>
                <a:cs typeface="Alice Bold"/>
                <a:sym typeface="Alice Bold"/>
              </a:rPr>
              <a:t>Classification</a:t>
            </a:r>
          </a:p>
        </p:txBody>
      </p:sp>
      <p:sp>
        <p:nvSpPr>
          <p:cNvPr name="TextBox 28" id="28"/>
          <p:cNvSpPr txBox="true"/>
          <p:nvPr/>
        </p:nvSpPr>
        <p:spPr>
          <a:xfrm rot="0">
            <a:off x="8553730" y="6213404"/>
            <a:ext cx="5454677" cy="539642"/>
          </a:xfrm>
          <a:prstGeom prst="rect">
            <a:avLst/>
          </a:prstGeom>
        </p:spPr>
        <p:txBody>
          <a:bodyPr anchor="t" rtlCol="false" tIns="0" lIns="0" bIns="0" rIns="0">
            <a:spAutoFit/>
          </a:bodyPr>
          <a:lstStyle/>
          <a:p>
            <a:pPr algn="just">
              <a:lnSpc>
                <a:spcPts val="4380"/>
              </a:lnSpc>
            </a:pPr>
            <a:r>
              <a:rPr lang="en-US" sz="3129">
                <a:solidFill>
                  <a:srgbClr val="534569"/>
                </a:solidFill>
                <a:latin typeface="Alice Bold"/>
                <a:ea typeface="Alice Bold"/>
                <a:cs typeface="Alice Bold"/>
                <a:sym typeface="Alice Bold"/>
              </a:rPr>
              <a:t>Clustring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CF7F5"/>
        </a:solidFill>
      </p:bgPr>
    </p:bg>
    <p:spTree>
      <p:nvGrpSpPr>
        <p:cNvPr id="1" name=""/>
        <p:cNvGrpSpPr/>
        <p:nvPr/>
      </p:nvGrpSpPr>
      <p:grpSpPr>
        <a:xfrm>
          <a:off x="0" y="0"/>
          <a:ext cx="0" cy="0"/>
          <a:chOff x="0" y="0"/>
          <a:chExt cx="0" cy="0"/>
        </a:xfrm>
      </p:grpSpPr>
      <p:sp>
        <p:nvSpPr>
          <p:cNvPr name="Freeform 2" id="2"/>
          <p:cNvSpPr/>
          <p:nvPr/>
        </p:nvSpPr>
        <p:spPr>
          <a:xfrm flipH="false" flipV="false" rot="0">
            <a:off x="8291935" y="-3384213"/>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35778" y="-3384213"/>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291935" y="5143500"/>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35778" y="5143500"/>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6622840" y="-52947"/>
            <a:ext cx="2864146" cy="10995720"/>
            <a:chOff x="0" y="0"/>
            <a:chExt cx="754343" cy="2895992"/>
          </a:xfrm>
        </p:grpSpPr>
        <p:sp>
          <p:nvSpPr>
            <p:cNvPr name="Freeform 7" id="7"/>
            <p:cNvSpPr/>
            <p:nvPr/>
          </p:nvSpPr>
          <p:spPr>
            <a:xfrm flipH="false" flipV="false" rot="0">
              <a:off x="0" y="0"/>
              <a:ext cx="754343" cy="2895992"/>
            </a:xfrm>
            <a:custGeom>
              <a:avLst/>
              <a:gdLst/>
              <a:ahLst/>
              <a:cxnLst/>
              <a:rect r="r" b="b" t="t" l="l"/>
              <a:pathLst>
                <a:path h="2895992" w="754343">
                  <a:moveTo>
                    <a:pt x="0" y="0"/>
                  </a:moveTo>
                  <a:lnTo>
                    <a:pt x="754343" y="0"/>
                  </a:lnTo>
                  <a:lnTo>
                    <a:pt x="754343" y="2895992"/>
                  </a:lnTo>
                  <a:lnTo>
                    <a:pt x="0" y="2895992"/>
                  </a:lnTo>
                  <a:close/>
                </a:path>
              </a:pathLst>
            </a:custGeom>
            <a:solidFill>
              <a:srgbClr val="534569"/>
            </a:solidFill>
          </p:spPr>
        </p:sp>
        <p:sp>
          <p:nvSpPr>
            <p:cNvPr name="TextBox 8" id="8"/>
            <p:cNvSpPr txBox="true"/>
            <p:nvPr/>
          </p:nvSpPr>
          <p:spPr>
            <a:xfrm>
              <a:off x="0" y="-38100"/>
              <a:ext cx="754343" cy="2934092"/>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5400000">
            <a:off x="17226417" y="1260159"/>
            <a:ext cx="487450" cy="281835"/>
          </a:xfrm>
          <a:custGeom>
            <a:avLst/>
            <a:gdLst/>
            <a:ahLst/>
            <a:cxnLst/>
            <a:rect r="r" b="b" t="t" l="l"/>
            <a:pathLst>
              <a:path h="281835" w="487450">
                <a:moveTo>
                  <a:pt x="0" y="0"/>
                </a:moveTo>
                <a:lnTo>
                  <a:pt x="487451" y="0"/>
                </a:lnTo>
                <a:lnTo>
                  <a:pt x="487451" y="281835"/>
                </a:lnTo>
                <a:lnTo>
                  <a:pt x="0" y="2818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3265915" y="3598705"/>
            <a:ext cx="2748570" cy="2662677"/>
          </a:xfrm>
          <a:custGeom>
            <a:avLst/>
            <a:gdLst/>
            <a:ahLst/>
            <a:cxnLst/>
            <a:rect r="r" b="b" t="t" l="l"/>
            <a:pathLst>
              <a:path h="2662677" w="2748570">
                <a:moveTo>
                  <a:pt x="0" y="0"/>
                </a:moveTo>
                <a:lnTo>
                  <a:pt x="2748570" y="0"/>
                </a:lnTo>
                <a:lnTo>
                  <a:pt x="2748570" y="2662678"/>
                </a:lnTo>
                <a:lnTo>
                  <a:pt x="0" y="2662678"/>
                </a:lnTo>
                <a:lnTo>
                  <a:pt x="0" y="0"/>
                </a:lnTo>
                <a:close/>
              </a:path>
            </a:pathLst>
          </a:custGeom>
          <a:blipFill>
            <a:blip r:embed="rId6"/>
            <a:stretch>
              <a:fillRect l="0" t="0" r="0" b="0"/>
            </a:stretch>
          </a:blipFill>
        </p:spPr>
      </p:sp>
      <p:sp>
        <p:nvSpPr>
          <p:cNvPr name="TextBox 11" id="11"/>
          <p:cNvSpPr txBox="true"/>
          <p:nvPr/>
        </p:nvSpPr>
        <p:spPr>
          <a:xfrm rot="0">
            <a:off x="986960" y="1838720"/>
            <a:ext cx="17067953" cy="4959118"/>
          </a:xfrm>
          <a:prstGeom prst="rect">
            <a:avLst/>
          </a:prstGeom>
        </p:spPr>
        <p:txBody>
          <a:bodyPr anchor="t" rtlCol="false" tIns="0" lIns="0" bIns="0" rIns="0">
            <a:spAutoFit/>
          </a:bodyPr>
          <a:lstStyle/>
          <a:p>
            <a:pPr algn="just">
              <a:lnSpc>
                <a:spcPts val="4387"/>
              </a:lnSpc>
            </a:pPr>
          </a:p>
          <a:p>
            <a:pPr algn="just">
              <a:lnSpc>
                <a:spcPts val="4387"/>
              </a:lnSpc>
            </a:pPr>
          </a:p>
          <a:p>
            <a:pPr algn="just">
              <a:lnSpc>
                <a:spcPts val="4387"/>
              </a:lnSpc>
            </a:pPr>
            <a:r>
              <a:rPr lang="en-US" sz="3134">
                <a:solidFill>
                  <a:srgbClr val="534569"/>
                </a:solidFill>
                <a:latin typeface="Alice Bold"/>
                <a:ea typeface="Alice Bold"/>
                <a:cs typeface="Alice Bold"/>
                <a:sym typeface="Alice Bold"/>
              </a:rPr>
              <a:t>The dataset contains</a:t>
            </a:r>
            <a:r>
              <a:rPr lang="en-US" sz="3134">
                <a:solidFill>
                  <a:srgbClr val="C76170"/>
                </a:solidFill>
                <a:latin typeface="Alice Bold"/>
                <a:ea typeface="Alice Bold"/>
                <a:cs typeface="Alice Bold"/>
                <a:sym typeface="Alice Bold"/>
              </a:rPr>
              <a:t> 918</a:t>
            </a:r>
            <a:r>
              <a:rPr lang="en-US" sz="3134">
                <a:solidFill>
                  <a:srgbClr val="534569"/>
                </a:solidFill>
                <a:latin typeface="Alice Bold"/>
                <a:ea typeface="Alice Bold"/>
                <a:cs typeface="Alice Bold"/>
                <a:sym typeface="Alice Bold"/>
              </a:rPr>
              <a:t> patient records with </a:t>
            </a:r>
            <a:r>
              <a:rPr lang="en-US" sz="3134">
                <a:solidFill>
                  <a:srgbClr val="C76170"/>
                </a:solidFill>
                <a:latin typeface="Alice Bold"/>
                <a:ea typeface="Alice Bold"/>
                <a:cs typeface="Alice Bold"/>
                <a:sym typeface="Alice Bold"/>
              </a:rPr>
              <a:t>12 </a:t>
            </a:r>
            <a:r>
              <a:rPr lang="en-US" sz="3134">
                <a:solidFill>
                  <a:srgbClr val="534569"/>
                </a:solidFill>
                <a:latin typeface="Alice Bold"/>
                <a:ea typeface="Alice Bold"/>
                <a:cs typeface="Alice Bold"/>
                <a:sym typeface="Alice Bold"/>
              </a:rPr>
              <a:t>clinical and diagnostic features.</a:t>
            </a:r>
          </a:p>
          <a:p>
            <a:pPr algn="just">
              <a:lnSpc>
                <a:spcPts val="4387"/>
              </a:lnSpc>
            </a:pPr>
            <a:r>
              <a:rPr lang="en-US" sz="3134">
                <a:solidFill>
                  <a:srgbClr val="534569"/>
                </a:solidFill>
                <a:latin typeface="Alice Bold"/>
                <a:ea typeface="Alice Bold"/>
                <a:cs typeface="Alice Bold"/>
                <a:sym typeface="Alice Bold"/>
              </a:rPr>
              <a:t>Target Variable: </a:t>
            </a:r>
            <a:r>
              <a:rPr lang="en-US" sz="3134">
                <a:solidFill>
                  <a:srgbClr val="DC786D"/>
                </a:solidFill>
                <a:latin typeface="Alice Bold"/>
                <a:ea typeface="Alice Bold"/>
                <a:cs typeface="Alice Bold"/>
                <a:sym typeface="Alice Bold"/>
              </a:rPr>
              <a:t>HeartDisease</a:t>
            </a:r>
          </a:p>
          <a:p>
            <a:pPr algn="just">
              <a:lnSpc>
                <a:spcPts val="4387"/>
              </a:lnSpc>
            </a:pPr>
            <a:r>
              <a:rPr lang="en-US" sz="3134">
                <a:solidFill>
                  <a:srgbClr val="534569"/>
                </a:solidFill>
                <a:latin typeface="Alice Bold"/>
                <a:ea typeface="Alice Bold"/>
                <a:cs typeface="Alice Bold"/>
                <a:sym typeface="Alice Bold"/>
              </a:rPr>
              <a:t>- `1` = Has Heart Disease</a:t>
            </a:r>
          </a:p>
          <a:p>
            <a:pPr algn="just">
              <a:lnSpc>
                <a:spcPts val="4387"/>
              </a:lnSpc>
            </a:pPr>
            <a:r>
              <a:rPr lang="en-US" sz="3134">
                <a:solidFill>
                  <a:srgbClr val="534569"/>
                </a:solidFill>
                <a:latin typeface="Alice Bold"/>
                <a:ea typeface="Alice Bold"/>
                <a:cs typeface="Alice Bold"/>
                <a:sym typeface="Alice Bold"/>
              </a:rPr>
              <a:t>- `0` = No Heart Disease</a:t>
            </a:r>
          </a:p>
          <a:p>
            <a:pPr algn="just">
              <a:lnSpc>
                <a:spcPts val="4387"/>
              </a:lnSpc>
            </a:pPr>
          </a:p>
          <a:p>
            <a:pPr algn="just">
              <a:lnSpc>
                <a:spcPts val="4387"/>
              </a:lnSpc>
            </a:pPr>
            <a:r>
              <a:rPr lang="en-US" sz="3134">
                <a:solidFill>
                  <a:srgbClr val="534569"/>
                </a:solidFill>
                <a:latin typeface="Alice Bold"/>
                <a:ea typeface="Alice Bold"/>
                <a:cs typeface="Alice Bold"/>
                <a:sym typeface="Alice Bold"/>
              </a:rPr>
              <a:t>Feature Categories:</a:t>
            </a:r>
          </a:p>
          <a:p>
            <a:pPr algn="just">
              <a:lnSpc>
                <a:spcPts val="4387"/>
              </a:lnSpc>
            </a:pPr>
          </a:p>
        </p:txBody>
      </p:sp>
      <p:sp>
        <p:nvSpPr>
          <p:cNvPr name="Freeform 12" id="12"/>
          <p:cNvSpPr/>
          <p:nvPr/>
        </p:nvSpPr>
        <p:spPr>
          <a:xfrm flipH="false" flipV="false" rot="0">
            <a:off x="986960" y="6744639"/>
            <a:ext cx="1706629" cy="849888"/>
          </a:xfrm>
          <a:custGeom>
            <a:avLst/>
            <a:gdLst/>
            <a:ahLst/>
            <a:cxnLst/>
            <a:rect r="r" b="b" t="t" l="l"/>
            <a:pathLst>
              <a:path h="849888" w="1706629">
                <a:moveTo>
                  <a:pt x="0" y="0"/>
                </a:moveTo>
                <a:lnTo>
                  <a:pt x="1706630" y="0"/>
                </a:lnTo>
                <a:lnTo>
                  <a:pt x="1706630" y="849887"/>
                </a:lnTo>
                <a:lnTo>
                  <a:pt x="0" y="84988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474968" y="538117"/>
            <a:ext cx="16854258" cy="1697344"/>
          </a:xfrm>
          <a:prstGeom prst="rect">
            <a:avLst/>
          </a:prstGeom>
        </p:spPr>
        <p:txBody>
          <a:bodyPr anchor="t" rtlCol="false" tIns="0" lIns="0" bIns="0" rIns="0">
            <a:spAutoFit/>
          </a:bodyPr>
          <a:lstStyle/>
          <a:p>
            <a:pPr algn="l">
              <a:lnSpc>
                <a:spcPts val="13372"/>
              </a:lnSpc>
            </a:pPr>
            <a:r>
              <a:rPr lang="en-US" sz="10961" spc="-416" b="true">
                <a:solidFill>
                  <a:srgbClr val="DC786D"/>
                </a:solidFill>
                <a:latin typeface="Cosmic Octo Medium"/>
                <a:ea typeface="Cosmic Octo Medium"/>
                <a:cs typeface="Cosmic Octo Medium"/>
                <a:sym typeface="Cosmic Octo Medium"/>
              </a:rPr>
              <a:t>DATAset OVERVIEW</a:t>
            </a:r>
          </a:p>
        </p:txBody>
      </p:sp>
      <p:sp>
        <p:nvSpPr>
          <p:cNvPr name="TextBox 14" id="14"/>
          <p:cNvSpPr txBox="true"/>
          <p:nvPr/>
        </p:nvSpPr>
        <p:spPr>
          <a:xfrm rot="0">
            <a:off x="1473538" y="6947958"/>
            <a:ext cx="1220052" cy="771928"/>
          </a:xfrm>
          <a:prstGeom prst="rect">
            <a:avLst/>
          </a:prstGeom>
        </p:spPr>
        <p:txBody>
          <a:bodyPr anchor="t" rtlCol="false" tIns="0" lIns="0" bIns="0" rIns="0">
            <a:spAutoFit/>
          </a:bodyPr>
          <a:lstStyle/>
          <a:p>
            <a:pPr algn="just">
              <a:lnSpc>
                <a:spcPts val="3127"/>
              </a:lnSpc>
            </a:pPr>
            <a:r>
              <a:rPr lang="en-US" sz="2234">
                <a:solidFill>
                  <a:srgbClr val="534569"/>
                </a:solidFill>
                <a:latin typeface="Alice Bold"/>
                <a:ea typeface="Alice Bold"/>
                <a:cs typeface="Alice Bold"/>
                <a:sym typeface="Alice Bold"/>
              </a:rPr>
              <a:t>AGE</a:t>
            </a:r>
          </a:p>
          <a:p>
            <a:pPr algn="just">
              <a:lnSpc>
                <a:spcPts val="3127"/>
              </a:lnSpc>
            </a:pPr>
          </a:p>
        </p:txBody>
      </p:sp>
      <p:sp>
        <p:nvSpPr>
          <p:cNvPr name="Freeform 15" id="15"/>
          <p:cNvSpPr/>
          <p:nvPr/>
        </p:nvSpPr>
        <p:spPr>
          <a:xfrm flipH="false" flipV="false" rot="0">
            <a:off x="3174764" y="6744639"/>
            <a:ext cx="1706629" cy="849888"/>
          </a:xfrm>
          <a:custGeom>
            <a:avLst/>
            <a:gdLst/>
            <a:ahLst/>
            <a:cxnLst/>
            <a:rect r="r" b="b" t="t" l="l"/>
            <a:pathLst>
              <a:path h="849888" w="1706629">
                <a:moveTo>
                  <a:pt x="0" y="0"/>
                </a:moveTo>
                <a:lnTo>
                  <a:pt x="1706629" y="0"/>
                </a:lnTo>
                <a:lnTo>
                  <a:pt x="1706629" y="849887"/>
                </a:lnTo>
                <a:lnTo>
                  <a:pt x="0" y="84988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5362567" y="6744639"/>
            <a:ext cx="1706629" cy="849888"/>
          </a:xfrm>
          <a:custGeom>
            <a:avLst/>
            <a:gdLst/>
            <a:ahLst/>
            <a:cxnLst/>
            <a:rect r="r" b="b" t="t" l="l"/>
            <a:pathLst>
              <a:path h="849888" w="1706629">
                <a:moveTo>
                  <a:pt x="0" y="0"/>
                </a:moveTo>
                <a:lnTo>
                  <a:pt x="1706630" y="0"/>
                </a:lnTo>
                <a:lnTo>
                  <a:pt x="1706630" y="849887"/>
                </a:lnTo>
                <a:lnTo>
                  <a:pt x="0" y="84988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7550371" y="6744639"/>
            <a:ext cx="1706629" cy="849888"/>
          </a:xfrm>
          <a:custGeom>
            <a:avLst/>
            <a:gdLst/>
            <a:ahLst/>
            <a:cxnLst/>
            <a:rect r="r" b="b" t="t" l="l"/>
            <a:pathLst>
              <a:path h="849888" w="1706629">
                <a:moveTo>
                  <a:pt x="0" y="0"/>
                </a:moveTo>
                <a:lnTo>
                  <a:pt x="1706629" y="0"/>
                </a:lnTo>
                <a:lnTo>
                  <a:pt x="1706629" y="849887"/>
                </a:lnTo>
                <a:lnTo>
                  <a:pt x="0" y="84988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9738174" y="6744639"/>
            <a:ext cx="1706629" cy="849888"/>
          </a:xfrm>
          <a:custGeom>
            <a:avLst/>
            <a:gdLst/>
            <a:ahLst/>
            <a:cxnLst/>
            <a:rect r="r" b="b" t="t" l="l"/>
            <a:pathLst>
              <a:path h="849888" w="1706629">
                <a:moveTo>
                  <a:pt x="0" y="0"/>
                </a:moveTo>
                <a:lnTo>
                  <a:pt x="1706630" y="0"/>
                </a:lnTo>
                <a:lnTo>
                  <a:pt x="1706630" y="849887"/>
                </a:lnTo>
                <a:lnTo>
                  <a:pt x="0" y="84988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11925978" y="6744639"/>
            <a:ext cx="1706629" cy="849888"/>
          </a:xfrm>
          <a:custGeom>
            <a:avLst/>
            <a:gdLst/>
            <a:ahLst/>
            <a:cxnLst/>
            <a:rect r="r" b="b" t="t" l="l"/>
            <a:pathLst>
              <a:path h="849888" w="1706629">
                <a:moveTo>
                  <a:pt x="0" y="0"/>
                </a:moveTo>
                <a:lnTo>
                  <a:pt x="1706629" y="0"/>
                </a:lnTo>
                <a:lnTo>
                  <a:pt x="1706629" y="849887"/>
                </a:lnTo>
                <a:lnTo>
                  <a:pt x="0" y="84988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0" id="20"/>
          <p:cNvSpPr/>
          <p:nvPr/>
        </p:nvSpPr>
        <p:spPr>
          <a:xfrm flipH="false" flipV="false" rot="0">
            <a:off x="986960" y="8408412"/>
            <a:ext cx="1706629" cy="849888"/>
          </a:xfrm>
          <a:custGeom>
            <a:avLst/>
            <a:gdLst/>
            <a:ahLst/>
            <a:cxnLst/>
            <a:rect r="r" b="b" t="t" l="l"/>
            <a:pathLst>
              <a:path h="849888" w="1706629">
                <a:moveTo>
                  <a:pt x="0" y="0"/>
                </a:moveTo>
                <a:lnTo>
                  <a:pt x="1706630" y="0"/>
                </a:lnTo>
                <a:lnTo>
                  <a:pt x="1706630" y="849888"/>
                </a:lnTo>
                <a:lnTo>
                  <a:pt x="0" y="8498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3174764" y="8408412"/>
            <a:ext cx="1706629" cy="849888"/>
          </a:xfrm>
          <a:custGeom>
            <a:avLst/>
            <a:gdLst/>
            <a:ahLst/>
            <a:cxnLst/>
            <a:rect r="r" b="b" t="t" l="l"/>
            <a:pathLst>
              <a:path h="849888" w="1706629">
                <a:moveTo>
                  <a:pt x="0" y="0"/>
                </a:moveTo>
                <a:lnTo>
                  <a:pt x="1706629" y="0"/>
                </a:lnTo>
                <a:lnTo>
                  <a:pt x="1706629" y="849888"/>
                </a:lnTo>
                <a:lnTo>
                  <a:pt x="0" y="8498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2" id="22"/>
          <p:cNvSpPr/>
          <p:nvPr/>
        </p:nvSpPr>
        <p:spPr>
          <a:xfrm flipH="false" flipV="false" rot="0">
            <a:off x="5362567" y="8408412"/>
            <a:ext cx="1706629" cy="849888"/>
          </a:xfrm>
          <a:custGeom>
            <a:avLst/>
            <a:gdLst/>
            <a:ahLst/>
            <a:cxnLst/>
            <a:rect r="r" b="b" t="t" l="l"/>
            <a:pathLst>
              <a:path h="849888" w="1706629">
                <a:moveTo>
                  <a:pt x="0" y="0"/>
                </a:moveTo>
                <a:lnTo>
                  <a:pt x="1706630" y="0"/>
                </a:lnTo>
                <a:lnTo>
                  <a:pt x="1706630" y="849888"/>
                </a:lnTo>
                <a:lnTo>
                  <a:pt x="0" y="8498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3" id="23"/>
          <p:cNvSpPr/>
          <p:nvPr/>
        </p:nvSpPr>
        <p:spPr>
          <a:xfrm flipH="false" flipV="false" rot="0">
            <a:off x="7550371" y="8408412"/>
            <a:ext cx="1706629" cy="849888"/>
          </a:xfrm>
          <a:custGeom>
            <a:avLst/>
            <a:gdLst/>
            <a:ahLst/>
            <a:cxnLst/>
            <a:rect r="r" b="b" t="t" l="l"/>
            <a:pathLst>
              <a:path h="849888" w="1706629">
                <a:moveTo>
                  <a:pt x="0" y="0"/>
                </a:moveTo>
                <a:lnTo>
                  <a:pt x="1706629" y="0"/>
                </a:lnTo>
                <a:lnTo>
                  <a:pt x="1706629" y="849888"/>
                </a:lnTo>
                <a:lnTo>
                  <a:pt x="0" y="8498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4" id="24"/>
          <p:cNvSpPr/>
          <p:nvPr/>
        </p:nvSpPr>
        <p:spPr>
          <a:xfrm flipH="false" flipV="false" rot="0">
            <a:off x="9738174" y="8408412"/>
            <a:ext cx="1706629" cy="849888"/>
          </a:xfrm>
          <a:custGeom>
            <a:avLst/>
            <a:gdLst/>
            <a:ahLst/>
            <a:cxnLst/>
            <a:rect r="r" b="b" t="t" l="l"/>
            <a:pathLst>
              <a:path h="849888" w="1706629">
                <a:moveTo>
                  <a:pt x="0" y="0"/>
                </a:moveTo>
                <a:lnTo>
                  <a:pt x="1706630" y="0"/>
                </a:lnTo>
                <a:lnTo>
                  <a:pt x="1706630" y="849888"/>
                </a:lnTo>
                <a:lnTo>
                  <a:pt x="0" y="8498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5" id="25"/>
          <p:cNvSpPr/>
          <p:nvPr/>
        </p:nvSpPr>
        <p:spPr>
          <a:xfrm flipH="false" flipV="false" rot="0">
            <a:off x="11925978" y="8408412"/>
            <a:ext cx="1706629" cy="849888"/>
          </a:xfrm>
          <a:custGeom>
            <a:avLst/>
            <a:gdLst/>
            <a:ahLst/>
            <a:cxnLst/>
            <a:rect r="r" b="b" t="t" l="l"/>
            <a:pathLst>
              <a:path h="849888" w="1706629">
                <a:moveTo>
                  <a:pt x="0" y="0"/>
                </a:moveTo>
                <a:lnTo>
                  <a:pt x="1706629" y="0"/>
                </a:lnTo>
                <a:lnTo>
                  <a:pt x="1706629" y="849888"/>
                </a:lnTo>
                <a:lnTo>
                  <a:pt x="0" y="8498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6" id="26"/>
          <p:cNvSpPr txBox="true"/>
          <p:nvPr/>
        </p:nvSpPr>
        <p:spPr>
          <a:xfrm rot="0">
            <a:off x="3720121" y="6912398"/>
            <a:ext cx="1463341" cy="807488"/>
          </a:xfrm>
          <a:prstGeom prst="rect">
            <a:avLst/>
          </a:prstGeom>
        </p:spPr>
        <p:txBody>
          <a:bodyPr anchor="t" rtlCol="false" tIns="0" lIns="0" bIns="0" rIns="0">
            <a:spAutoFit/>
          </a:bodyPr>
          <a:lstStyle/>
          <a:p>
            <a:pPr algn="just">
              <a:lnSpc>
                <a:spcPts val="3267"/>
              </a:lnSpc>
            </a:pPr>
            <a:r>
              <a:rPr lang="en-US" sz="2334">
                <a:solidFill>
                  <a:srgbClr val="534569"/>
                </a:solidFill>
                <a:latin typeface="Alice Bold"/>
                <a:ea typeface="Alice Bold"/>
                <a:cs typeface="Alice Bold"/>
                <a:sym typeface="Alice Bold"/>
              </a:rPr>
              <a:t>Sex</a:t>
            </a:r>
          </a:p>
          <a:p>
            <a:pPr algn="just">
              <a:lnSpc>
                <a:spcPts val="3267"/>
              </a:lnSpc>
            </a:pPr>
          </a:p>
        </p:txBody>
      </p:sp>
      <p:sp>
        <p:nvSpPr>
          <p:cNvPr name="TextBox 27" id="27"/>
          <p:cNvSpPr txBox="true"/>
          <p:nvPr/>
        </p:nvSpPr>
        <p:spPr>
          <a:xfrm rot="0">
            <a:off x="5362567" y="6891469"/>
            <a:ext cx="1892509" cy="703057"/>
          </a:xfrm>
          <a:prstGeom prst="rect">
            <a:avLst/>
          </a:prstGeom>
        </p:spPr>
        <p:txBody>
          <a:bodyPr anchor="t" rtlCol="false" tIns="0" lIns="0" bIns="0" rIns="0">
            <a:spAutoFit/>
          </a:bodyPr>
          <a:lstStyle/>
          <a:p>
            <a:pPr algn="just">
              <a:lnSpc>
                <a:spcPts val="2804"/>
              </a:lnSpc>
            </a:pPr>
            <a:r>
              <a:rPr lang="en-US" sz="2003">
                <a:solidFill>
                  <a:srgbClr val="534569"/>
                </a:solidFill>
                <a:latin typeface="Alice Bold"/>
                <a:ea typeface="Alice Bold"/>
                <a:cs typeface="Alice Bold"/>
                <a:sym typeface="Alice Bold"/>
              </a:rPr>
              <a:t>ChestPainType</a:t>
            </a:r>
          </a:p>
          <a:p>
            <a:pPr algn="just">
              <a:lnSpc>
                <a:spcPts val="2804"/>
              </a:lnSpc>
            </a:pPr>
          </a:p>
        </p:txBody>
      </p:sp>
      <p:sp>
        <p:nvSpPr>
          <p:cNvPr name="TextBox 28" id="28"/>
          <p:cNvSpPr txBox="true"/>
          <p:nvPr/>
        </p:nvSpPr>
        <p:spPr>
          <a:xfrm rot="0">
            <a:off x="7740851" y="6891469"/>
            <a:ext cx="1892509" cy="1054010"/>
          </a:xfrm>
          <a:prstGeom prst="rect">
            <a:avLst/>
          </a:prstGeom>
        </p:spPr>
        <p:txBody>
          <a:bodyPr anchor="t" rtlCol="false" tIns="0" lIns="0" bIns="0" rIns="0">
            <a:spAutoFit/>
          </a:bodyPr>
          <a:lstStyle/>
          <a:p>
            <a:pPr algn="just">
              <a:lnSpc>
                <a:spcPts val="2804"/>
              </a:lnSpc>
            </a:pPr>
            <a:r>
              <a:rPr lang="en-US" sz="2003">
                <a:solidFill>
                  <a:srgbClr val="534569"/>
                </a:solidFill>
                <a:latin typeface="Alice Bold"/>
                <a:ea typeface="Alice Bold"/>
                <a:cs typeface="Alice Bold"/>
                <a:sym typeface="Alice Bold"/>
              </a:rPr>
              <a:t>RestingBP</a:t>
            </a:r>
          </a:p>
          <a:p>
            <a:pPr algn="just">
              <a:lnSpc>
                <a:spcPts val="2804"/>
              </a:lnSpc>
            </a:pPr>
          </a:p>
          <a:p>
            <a:pPr algn="just">
              <a:lnSpc>
                <a:spcPts val="2804"/>
              </a:lnSpc>
            </a:pPr>
          </a:p>
        </p:txBody>
      </p:sp>
      <p:sp>
        <p:nvSpPr>
          <p:cNvPr name="TextBox 29" id="29"/>
          <p:cNvSpPr txBox="true"/>
          <p:nvPr/>
        </p:nvSpPr>
        <p:spPr>
          <a:xfrm rot="0">
            <a:off x="9928635" y="6881490"/>
            <a:ext cx="1892509" cy="701585"/>
          </a:xfrm>
          <a:prstGeom prst="rect">
            <a:avLst/>
          </a:prstGeom>
        </p:spPr>
        <p:txBody>
          <a:bodyPr anchor="t" rtlCol="false" tIns="0" lIns="0" bIns="0" rIns="0">
            <a:spAutoFit/>
          </a:bodyPr>
          <a:lstStyle/>
          <a:p>
            <a:pPr algn="just">
              <a:lnSpc>
                <a:spcPts val="2804"/>
              </a:lnSpc>
            </a:pPr>
            <a:r>
              <a:rPr lang="en-US" sz="2003">
                <a:solidFill>
                  <a:srgbClr val="534569"/>
                </a:solidFill>
                <a:latin typeface="Alice Bold"/>
                <a:ea typeface="Alice Bold"/>
                <a:cs typeface="Alice Bold"/>
                <a:sym typeface="Alice Bold"/>
              </a:rPr>
              <a:t>Cholesterol</a:t>
            </a:r>
          </a:p>
          <a:p>
            <a:pPr algn="just">
              <a:lnSpc>
                <a:spcPts val="2804"/>
              </a:lnSpc>
            </a:pPr>
          </a:p>
        </p:txBody>
      </p:sp>
      <p:sp>
        <p:nvSpPr>
          <p:cNvPr name="TextBox 30" id="30"/>
          <p:cNvSpPr txBox="true"/>
          <p:nvPr/>
        </p:nvSpPr>
        <p:spPr>
          <a:xfrm rot="0">
            <a:off x="12116418" y="6871511"/>
            <a:ext cx="1892509" cy="701585"/>
          </a:xfrm>
          <a:prstGeom prst="rect">
            <a:avLst/>
          </a:prstGeom>
        </p:spPr>
        <p:txBody>
          <a:bodyPr anchor="t" rtlCol="false" tIns="0" lIns="0" bIns="0" rIns="0">
            <a:spAutoFit/>
          </a:bodyPr>
          <a:lstStyle/>
          <a:p>
            <a:pPr algn="just">
              <a:lnSpc>
                <a:spcPts val="2804"/>
              </a:lnSpc>
            </a:pPr>
            <a:r>
              <a:rPr lang="en-US" sz="2003">
                <a:solidFill>
                  <a:srgbClr val="534569"/>
                </a:solidFill>
                <a:latin typeface="Alice Bold"/>
                <a:ea typeface="Alice Bold"/>
                <a:cs typeface="Alice Bold"/>
                <a:sym typeface="Alice Bold"/>
              </a:rPr>
              <a:t>FastingBS</a:t>
            </a:r>
          </a:p>
          <a:p>
            <a:pPr algn="just">
              <a:lnSpc>
                <a:spcPts val="2804"/>
              </a:lnSpc>
            </a:pPr>
          </a:p>
        </p:txBody>
      </p:sp>
      <p:sp>
        <p:nvSpPr>
          <p:cNvPr name="TextBox 31" id="31"/>
          <p:cNvSpPr txBox="true"/>
          <p:nvPr/>
        </p:nvSpPr>
        <p:spPr>
          <a:xfrm rot="0">
            <a:off x="1200656" y="8556715"/>
            <a:ext cx="1892509" cy="701585"/>
          </a:xfrm>
          <a:prstGeom prst="rect">
            <a:avLst/>
          </a:prstGeom>
        </p:spPr>
        <p:txBody>
          <a:bodyPr anchor="t" rtlCol="false" tIns="0" lIns="0" bIns="0" rIns="0">
            <a:spAutoFit/>
          </a:bodyPr>
          <a:lstStyle/>
          <a:p>
            <a:pPr algn="just">
              <a:lnSpc>
                <a:spcPts val="2804"/>
              </a:lnSpc>
            </a:pPr>
            <a:r>
              <a:rPr lang="en-US" sz="2003">
                <a:solidFill>
                  <a:srgbClr val="534569"/>
                </a:solidFill>
                <a:latin typeface="Alice Bold"/>
                <a:ea typeface="Alice Bold"/>
                <a:cs typeface="Alice Bold"/>
                <a:sym typeface="Alice Bold"/>
              </a:rPr>
              <a:t>MaxHR</a:t>
            </a:r>
          </a:p>
          <a:p>
            <a:pPr algn="just">
              <a:lnSpc>
                <a:spcPts val="2804"/>
              </a:lnSpc>
            </a:pPr>
          </a:p>
        </p:txBody>
      </p:sp>
      <p:sp>
        <p:nvSpPr>
          <p:cNvPr name="TextBox 32" id="32"/>
          <p:cNvSpPr txBox="true"/>
          <p:nvPr/>
        </p:nvSpPr>
        <p:spPr>
          <a:xfrm rot="0">
            <a:off x="3174764" y="8566240"/>
            <a:ext cx="1892509" cy="656500"/>
          </a:xfrm>
          <a:prstGeom prst="rect">
            <a:avLst/>
          </a:prstGeom>
        </p:spPr>
        <p:txBody>
          <a:bodyPr anchor="t" rtlCol="false" tIns="0" lIns="0" bIns="0" rIns="0">
            <a:spAutoFit/>
          </a:bodyPr>
          <a:lstStyle/>
          <a:p>
            <a:pPr algn="just">
              <a:lnSpc>
                <a:spcPts val="2664"/>
              </a:lnSpc>
            </a:pPr>
            <a:r>
              <a:rPr lang="en-US" sz="1903">
                <a:solidFill>
                  <a:srgbClr val="534569"/>
                </a:solidFill>
                <a:latin typeface="Alice Bold"/>
                <a:ea typeface="Alice Bold"/>
                <a:cs typeface="Alice Bold"/>
                <a:sym typeface="Alice Bold"/>
              </a:rPr>
              <a:t>ExerciseAngina</a:t>
            </a:r>
          </a:p>
          <a:p>
            <a:pPr algn="just">
              <a:lnSpc>
                <a:spcPts val="2664"/>
              </a:lnSpc>
            </a:pPr>
          </a:p>
        </p:txBody>
      </p:sp>
      <p:sp>
        <p:nvSpPr>
          <p:cNvPr name="TextBox 33" id="33"/>
          <p:cNvSpPr txBox="true"/>
          <p:nvPr/>
        </p:nvSpPr>
        <p:spPr>
          <a:xfrm rot="0">
            <a:off x="5640410" y="8556715"/>
            <a:ext cx="1892509" cy="701585"/>
          </a:xfrm>
          <a:prstGeom prst="rect">
            <a:avLst/>
          </a:prstGeom>
        </p:spPr>
        <p:txBody>
          <a:bodyPr anchor="t" rtlCol="false" tIns="0" lIns="0" bIns="0" rIns="0">
            <a:spAutoFit/>
          </a:bodyPr>
          <a:lstStyle/>
          <a:p>
            <a:pPr algn="just">
              <a:lnSpc>
                <a:spcPts val="2804"/>
              </a:lnSpc>
            </a:pPr>
            <a:r>
              <a:rPr lang="en-US" sz="2003">
                <a:solidFill>
                  <a:srgbClr val="534569"/>
                </a:solidFill>
                <a:latin typeface="Alice Bold"/>
                <a:ea typeface="Alice Bold"/>
                <a:cs typeface="Alice Bold"/>
                <a:sym typeface="Alice Bold"/>
              </a:rPr>
              <a:t>Oldpeak</a:t>
            </a:r>
          </a:p>
          <a:p>
            <a:pPr algn="just">
              <a:lnSpc>
                <a:spcPts val="2804"/>
              </a:lnSpc>
            </a:pPr>
          </a:p>
        </p:txBody>
      </p:sp>
      <p:sp>
        <p:nvSpPr>
          <p:cNvPr name="TextBox 34" id="34"/>
          <p:cNvSpPr txBox="true"/>
          <p:nvPr/>
        </p:nvSpPr>
        <p:spPr>
          <a:xfrm rot="0">
            <a:off x="7828193" y="8556715"/>
            <a:ext cx="1892509" cy="701585"/>
          </a:xfrm>
          <a:prstGeom prst="rect">
            <a:avLst/>
          </a:prstGeom>
        </p:spPr>
        <p:txBody>
          <a:bodyPr anchor="t" rtlCol="false" tIns="0" lIns="0" bIns="0" rIns="0">
            <a:spAutoFit/>
          </a:bodyPr>
          <a:lstStyle/>
          <a:p>
            <a:pPr algn="just">
              <a:lnSpc>
                <a:spcPts val="2804"/>
              </a:lnSpc>
            </a:pPr>
            <a:r>
              <a:rPr lang="en-US" sz="2003">
                <a:solidFill>
                  <a:srgbClr val="534569"/>
                </a:solidFill>
                <a:latin typeface="Alice Bold"/>
                <a:ea typeface="Alice Bold"/>
                <a:cs typeface="Alice Bold"/>
                <a:sym typeface="Alice Bold"/>
              </a:rPr>
              <a:t>ST_Slope</a:t>
            </a:r>
          </a:p>
          <a:p>
            <a:pPr algn="just">
              <a:lnSpc>
                <a:spcPts val="2804"/>
              </a:lnSpc>
            </a:pPr>
          </a:p>
        </p:txBody>
      </p:sp>
      <p:sp>
        <p:nvSpPr>
          <p:cNvPr name="TextBox 35" id="35"/>
          <p:cNvSpPr txBox="true"/>
          <p:nvPr/>
        </p:nvSpPr>
        <p:spPr>
          <a:xfrm rot="0">
            <a:off x="9877086" y="8459982"/>
            <a:ext cx="1892509" cy="1054010"/>
          </a:xfrm>
          <a:prstGeom prst="rect">
            <a:avLst/>
          </a:prstGeom>
        </p:spPr>
        <p:txBody>
          <a:bodyPr anchor="t" rtlCol="false" tIns="0" lIns="0" bIns="0" rIns="0">
            <a:spAutoFit/>
          </a:bodyPr>
          <a:lstStyle/>
          <a:p>
            <a:pPr algn="just">
              <a:lnSpc>
                <a:spcPts val="2804"/>
              </a:lnSpc>
            </a:pPr>
            <a:r>
              <a:rPr lang="en-US" sz="2003">
                <a:solidFill>
                  <a:srgbClr val="534569"/>
                </a:solidFill>
                <a:latin typeface="Alice Bold"/>
                <a:ea typeface="Alice Bold"/>
                <a:cs typeface="Alice Bold"/>
                <a:sym typeface="Alice Bold"/>
              </a:rPr>
              <a:t>HeartDisease (Target)</a:t>
            </a:r>
          </a:p>
          <a:p>
            <a:pPr algn="just">
              <a:lnSpc>
                <a:spcPts val="2804"/>
              </a:lnSpc>
            </a:pPr>
          </a:p>
        </p:txBody>
      </p:sp>
      <p:sp>
        <p:nvSpPr>
          <p:cNvPr name="TextBox 36" id="36"/>
          <p:cNvSpPr txBox="true"/>
          <p:nvPr/>
        </p:nvSpPr>
        <p:spPr>
          <a:xfrm rot="0">
            <a:off x="11994211" y="8556715"/>
            <a:ext cx="1892509" cy="701585"/>
          </a:xfrm>
          <a:prstGeom prst="rect">
            <a:avLst/>
          </a:prstGeom>
        </p:spPr>
        <p:txBody>
          <a:bodyPr anchor="t" rtlCol="false" tIns="0" lIns="0" bIns="0" rIns="0">
            <a:spAutoFit/>
          </a:bodyPr>
          <a:lstStyle/>
          <a:p>
            <a:pPr algn="just">
              <a:lnSpc>
                <a:spcPts val="2804"/>
              </a:lnSpc>
            </a:pPr>
            <a:r>
              <a:rPr lang="en-US" sz="2003">
                <a:solidFill>
                  <a:srgbClr val="534569"/>
                </a:solidFill>
                <a:latin typeface="Alice Bold"/>
                <a:ea typeface="Alice Bold"/>
                <a:cs typeface="Alice Bold"/>
                <a:sym typeface="Alice Bold"/>
              </a:rPr>
              <a:t>RestingECG</a:t>
            </a:r>
          </a:p>
          <a:p>
            <a:pPr algn="just">
              <a:lnSpc>
                <a:spcPts val="2804"/>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CF7F5"/>
        </a:solidFill>
      </p:bgPr>
    </p:bg>
    <p:spTree>
      <p:nvGrpSpPr>
        <p:cNvPr id="1" name=""/>
        <p:cNvGrpSpPr/>
        <p:nvPr/>
      </p:nvGrpSpPr>
      <p:grpSpPr>
        <a:xfrm>
          <a:off x="0" y="0"/>
          <a:ext cx="0" cy="0"/>
          <a:chOff x="0" y="0"/>
          <a:chExt cx="0" cy="0"/>
        </a:xfrm>
      </p:grpSpPr>
      <p:sp>
        <p:nvSpPr>
          <p:cNvPr name="Freeform 2" id="2"/>
          <p:cNvSpPr/>
          <p:nvPr/>
        </p:nvSpPr>
        <p:spPr>
          <a:xfrm flipH="false" flipV="false" rot="0">
            <a:off x="8291935" y="-3384213"/>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35778" y="-3384213"/>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291935" y="5143500"/>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35778" y="5143500"/>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6622840" y="-52947"/>
            <a:ext cx="2864146" cy="10995720"/>
            <a:chOff x="0" y="0"/>
            <a:chExt cx="754343" cy="2895992"/>
          </a:xfrm>
        </p:grpSpPr>
        <p:sp>
          <p:nvSpPr>
            <p:cNvPr name="Freeform 7" id="7"/>
            <p:cNvSpPr/>
            <p:nvPr/>
          </p:nvSpPr>
          <p:spPr>
            <a:xfrm flipH="false" flipV="false" rot="0">
              <a:off x="0" y="0"/>
              <a:ext cx="754343" cy="2895992"/>
            </a:xfrm>
            <a:custGeom>
              <a:avLst/>
              <a:gdLst/>
              <a:ahLst/>
              <a:cxnLst/>
              <a:rect r="r" b="b" t="t" l="l"/>
              <a:pathLst>
                <a:path h="2895992" w="754343">
                  <a:moveTo>
                    <a:pt x="0" y="0"/>
                  </a:moveTo>
                  <a:lnTo>
                    <a:pt x="754343" y="0"/>
                  </a:lnTo>
                  <a:lnTo>
                    <a:pt x="754343" y="2895992"/>
                  </a:lnTo>
                  <a:lnTo>
                    <a:pt x="0" y="2895992"/>
                  </a:lnTo>
                  <a:close/>
                </a:path>
              </a:pathLst>
            </a:custGeom>
            <a:solidFill>
              <a:srgbClr val="534569"/>
            </a:solidFill>
          </p:spPr>
        </p:sp>
        <p:sp>
          <p:nvSpPr>
            <p:cNvPr name="TextBox 8" id="8"/>
            <p:cNvSpPr txBox="true"/>
            <p:nvPr/>
          </p:nvSpPr>
          <p:spPr>
            <a:xfrm>
              <a:off x="0" y="-38100"/>
              <a:ext cx="754343" cy="2934092"/>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5400000">
            <a:off x="17226417" y="1260159"/>
            <a:ext cx="487450" cy="281835"/>
          </a:xfrm>
          <a:custGeom>
            <a:avLst/>
            <a:gdLst/>
            <a:ahLst/>
            <a:cxnLst/>
            <a:rect r="r" b="b" t="t" l="l"/>
            <a:pathLst>
              <a:path h="281835" w="487450">
                <a:moveTo>
                  <a:pt x="0" y="0"/>
                </a:moveTo>
                <a:lnTo>
                  <a:pt x="487451" y="0"/>
                </a:lnTo>
                <a:lnTo>
                  <a:pt x="487451" y="281835"/>
                </a:lnTo>
                <a:lnTo>
                  <a:pt x="0" y="2818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2494153" y="879644"/>
            <a:ext cx="11595563" cy="8527713"/>
          </a:xfrm>
          <a:custGeom>
            <a:avLst/>
            <a:gdLst/>
            <a:ahLst/>
            <a:cxnLst/>
            <a:rect r="r" b="b" t="t" l="l"/>
            <a:pathLst>
              <a:path h="8527713" w="11595563">
                <a:moveTo>
                  <a:pt x="0" y="0"/>
                </a:moveTo>
                <a:lnTo>
                  <a:pt x="11595564" y="0"/>
                </a:lnTo>
                <a:lnTo>
                  <a:pt x="11595564" y="8527712"/>
                </a:lnTo>
                <a:lnTo>
                  <a:pt x="0" y="8527712"/>
                </a:lnTo>
                <a:lnTo>
                  <a:pt x="0" y="0"/>
                </a:lnTo>
                <a:close/>
              </a:path>
            </a:pathLst>
          </a:custGeom>
          <a:blipFill>
            <a:blip r:embed="rId6"/>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CF7F5"/>
        </a:solidFill>
      </p:bgPr>
    </p:bg>
    <p:spTree>
      <p:nvGrpSpPr>
        <p:cNvPr id="1" name=""/>
        <p:cNvGrpSpPr/>
        <p:nvPr/>
      </p:nvGrpSpPr>
      <p:grpSpPr>
        <a:xfrm>
          <a:off x="0" y="0"/>
          <a:ext cx="0" cy="0"/>
          <a:chOff x="0" y="0"/>
          <a:chExt cx="0" cy="0"/>
        </a:xfrm>
      </p:grpSpPr>
      <p:sp>
        <p:nvSpPr>
          <p:cNvPr name="Freeform 2" id="2"/>
          <p:cNvSpPr/>
          <p:nvPr/>
        </p:nvSpPr>
        <p:spPr>
          <a:xfrm flipH="false" flipV="false" rot="0">
            <a:off x="8291935" y="-3384213"/>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35778" y="-3384213"/>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291935" y="5143500"/>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35778" y="5143500"/>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6622840" y="-52947"/>
            <a:ext cx="2864146" cy="10995720"/>
            <a:chOff x="0" y="0"/>
            <a:chExt cx="754343" cy="2895992"/>
          </a:xfrm>
        </p:grpSpPr>
        <p:sp>
          <p:nvSpPr>
            <p:cNvPr name="Freeform 7" id="7"/>
            <p:cNvSpPr/>
            <p:nvPr/>
          </p:nvSpPr>
          <p:spPr>
            <a:xfrm flipH="false" flipV="false" rot="0">
              <a:off x="0" y="0"/>
              <a:ext cx="754343" cy="2895992"/>
            </a:xfrm>
            <a:custGeom>
              <a:avLst/>
              <a:gdLst/>
              <a:ahLst/>
              <a:cxnLst/>
              <a:rect r="r" b="b" t="t" l="l"/>
              <a:pathLst>
                <a:path h="2895992" w="754343">
                  <a:moveTo>
                    <a:pt x="0" y="0"/>
                  </a:moveTo>
                  <a:lnTo>
                    <a:pt x="754343" y="0"/>
                  </a:lnTo>
                  <a:lnTo>
                    <a:pt x="754343" y="2895992"/>
                  </a:lnTo>
                  <a:lnTo>
                    <a:pt x="0" y="2895992"/>
                  </a:lnTo>
                  <a:close/>
                </a:path>
              </a:pathLst>
            </a:custGeom>
            <a:solidFill>
              <a:srgbClr val="534569"/>
            </a:solidFill>
          </p:spPr>
        </p:sp>
        <p:sp>
          <p:nvSpPr>
            <p:cNvPr name="TextBox 8" id="8"/>
            <p:cNvSpPr txBox="true"/>
            <p:nvPr/>
          </p:nvSpPr>
          <p:spPr>
            <a:xfrm>
              <a:off x="0" y="-38100"/>
              <a:ext cx="754343" cy="2934092"/>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5400000">
            <a:off x="17226417" y="1260159"/>
            <a:ext cx="487450" cy="281835"/>
          </a:xfrm>
          <a:custGeom>
            <a:avLst/>
            <a:gdLst/>
            <a:ahLst/>
            <a:cxnLst/>
            <a:rect r="r" b="b" t="t" l="l"/>
            <a:pathLst>
              <a:path h="281835" w="487450">
                <a:moveTo>
                  <a:pt x="0" y="0"/>
                </a:moveTo>
                <a:lnTo>
                  <a:pt x="487451" y="0"/>
                </a:lnTo>
                <a:lnTo>
                  <a:pt x="487451" y="281835"/>
                </a:lnTo>
                <a:lnTo>
                  <a:pt x="0" y="2818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2845627" y="1028700"/>
            <a:ext cx="10892615" cy="8094780"/>
          </a:xfrm>
          <a:custGeom>
            <a:avLst/>
            <a:gdLst/>
            <a:ahLst/>
            <a:cxnLst/>
            <a:rect r="r" b="b" t="t" l="l"/>
            <a:pathLst>
              <a:path h="8094780" w="10892615">
                <a:moveTo>
                  <a:pt x="0" y="0"/>
                </a:moveTo>
                <a:lnTo>
                  <a:pt x="10892616" y="0"/>
                </a:lnTo>
                <a:lnTo>
                  <a:pt x="10892616" y="8094780"/>
                </a:lnTo>
                <a:lnTo>
                  <a:pt x="0" y="8094780"/>
                </a:lnTo>
                <a:lnTo>
                  <a:pt x="0" y="0"/>
                </a:lnTo>
                <a:close/>
              </a:path>
            </a:pathLst>
          </a:custGeom>
          <a:blipFill>
            <a:blip r:embed="rId6"/>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CF7F5"/>
        </a:solidFill>
      </p:bgPr>
    </p:bg>
    <p:spTree>
      <p:nvGrpSpPr>
        <p:cNvPr id="1" name=""/>
        <p:cNvGrpSpPr/>
        <p:nvPr/>
      </p:nvGrpSpPr>
      <p:grpSpPr>
        <a:xfrm>
          <a:off x="0" y="0"/>
          <a:ext cx="0" cy="0"/>
          <a:chOff x="0" y="0"/>
          <a:chExt cx="0" cy="0"/>
        </a:xfrm>
      </p:grpSpPr>
      <p:sp>
        <p:nvSpPr>
          <p:cNvPr name="Freeform 2" id="2"/>
          <p:cNvSpPr/>
          <p:nvPr/>
        </p:nvSpPr>
        <p:spPr>
          <a:xfrm flipH="false" flipV="false" rot="0">
            <a:off x="9932654" y="-3082800"/>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04941" y="-3082800"/>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932654" y="5444913"/>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04941" y="5444913"/>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216662" y="-181598"/>
            <a:ext cx="2864146" cy="10995720"/>
            <a:chOff x="0" y="0"/>
            <a:chExt cx="754343" cy="2895992"/>
          </a:xfrm>
        </p:grpSpPr>
        <p:sp>
          <p:nvSpPr>
            <p:cNvPr name="Freeform 7" id="7"/>
            <p:cNvSpPr/>
            <p:nvPr/>
          </p:nvSpPr>
          <p:spPr>
            <a:xfrm flipH="false" flipV="false" rot="0">
              <a:off x="0" y="0"/>
              <a:ext cx="754343" cy="2895992"/>
            </a:xfrm>
            <a:custGeom>
              <a:avLst/>
              <a:gdLst/>
              <a:ahLst/>
              <a:cxnLst/>
              <a:rect r="r" b="b" t="t" l="l"/>
              <a:pathLst>
                <a:path h="2895992" w="754343">
                  <a:moveTo>
                    <a:pt x="0" y="0"/>
                  </a:moveTo>
                  <a:lnTo>
                    <a:pt x="754343" y="0"/>
                  </a:lnTo>
                  <a:lnTo>
                    <a:pt x="754343" y="2895992"/>
                  </a:lnTo>
                  <a:lnTo>
                    <a:pt x="0" y="2895992"/>
                  </a:lnTo>
                  <a:close/>
                </a:path>
              </a:pathLst>
            </a:custGeom>
            <a:solidFill>
              <a:srgbClr val="534569"/>
            </a:solidFill>
          </p:spPr>
        </p:sp>
        <p:sp>
          <p:nvSpPr>
            <p:cNvPr name="TextBox 8" id="8"/>
            <p:cNvSpPr txBox="true"/>
            <p:nvPr/>
          </p:nvSpPr>
          <p:spPr>
            <a:xfrm>
              <a:off x="0" y="-38100"/>
              <a:ext cx="754343" cy="2934092"/>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0327251" y="5628855"/>
            <a:ext cx="6932049" cy="3629445"/>
            <a:chOff x="0" y="0"/>
            <a:chExt cx="1825725" cy="955903"/>
          </a:xfrm>
        </p:grpSpPr>
        <p:sp>
          <p:nvSpPr>
            <p:cNvPr name="Freeform 10" id="10"/>
            <p:cNvSpPr/>
            <p:nvPr/>
          </p:nvSpPr>
          <p:spPr>
            <a:xfrm flipH="false" flipV="false" rot="0">
              <a:off x="0" y="0"/>
              <a:ext cx="1825725" cy="955903"/>
            </a:xfrm>
            <a:custGeom>
              <a:avLst/>
              <a:gdLst/>
              <a:ahLst/>
              <a:cxnLst/>
              <a:rect r="r" b="b" t="t" l="l"/>
              <a:pathLst>
                <a:path h="955903" w="1825725">
                  <a:moveTo>
                    <a:pt x="22337" y="0"/>
                  </a:moveTo>
                  <a:lnTo>
                    <a:pt x="1803388" y="0"/>
                  </a:lnTo>
                  <a:cubicBezTo>
                    <a:pt x="1809312" y="0"/>
                    <a:pt x="1814994" y="2353"/>
                    <a:pt x="1819183" y="6542"/>
                  </a:cubicBezTo>
                  <a:cubicBezTo>
                    <a:pt x="1823371" y="10731"/>
                    <a:pt x="1825725" y="16413"/>
                    <a:pt x="1825725" y="22337"/>
                  </a:cubicBezTo>
                  <a:lnTo>
                    <a:pt x="1825725" y="933567"/>
                  </a:lnTo>
                  <a:cubicBezTo>
                    <a:pt x="1825725" y="939491"/>
                    <a:pt x="1823371" y="945172"/>
                    <a:pt x="1819183" y="949361"/>
                  </a:cubicBezTo>
                  <a:cubicBezTo>
                    <a:pt x="1814994" y="953550"/>
                    <a:pt x="1809312" y="955903"/>
                    <a:pt x="1803388" y="955903"/>
                  </a:cubicBezTo>
                  <a:lnTo>
                    <a:pt x="22337" y="955903"/>
                  </a:lnTo>
                  <a:cubicBezTo>
                    <a:pt x="16413" y="955903"/>
                    <a:pt x="10731" y="953550"/>
                    <a:pt x="6542" y="949361"/>
                  </a:cubicBezTo>
                  <a:cubicBezTo>
                    <a:pt x="2353" y="945172"/>
                    <a:pt x="0" y="939491"/>
                    <a:pt x="0" y="933567"/>
                  </a:cubicBezTo>
                  <a:lnTo>
                    <a:pt x="0" y="22337"/>
                  </a:lnTo>
                  <a:cubicBezTo>
                    <a:pt x="0" y="16413"/>
                    <a:pt x="2353" y="10731"/>
                    <a:pt x="6542" y="6542"/>
                  </a:cubicBezTo>
                  <a:cubicBezTo>
                    <a:pt x="10731" y="2353"/>
                    <a:pt x="16413" y="0"/>
                    <a:pt x="22337" y="0"/>
                  </a:cubicBezTo>
                  <a:close/>
                </a:path>
              </a:pathLst>
            </a:custGeom>
            <a:solidFill>
              <a:srgbClr val="EECACA"/>
            </a:solidFill>
          </p:spPr>
        </p:sp>
        <p:sp>
          <p:nvSpPr>
            <p:cNvPr name="TextBox 11" id="11"/>
            <p:cNvSpPr txBox="true"/>
            <p:nvPr/>
          </p:nvSpPr>
          <p:spPr>
            <a:xfrm>
              <a:off x="0" y="-38100"/>
              <a:ext cx="1825725" cy="994003"/>
            </a:xfrm>
            <a:prstGeom prst="rect">
              <a:avLst/>
            </a:prstGeom>
          </p:spPr>
          <p:txBody>
            <a:bodyPr anchor="ctr" rtlCol="false" tIns="50800" lIns="50800" bIns="50800" rIns="50800"/>
            <a:lstStyle/>
            <a:p>
              <a:pPr algn="ctr">
                <a:lnSpc>
                  <a:spcPts val="2940"/>
                </a:lnSpc>
              </a:pPr>
            </a:p>
          </p:txBody>
        </p:sp>
      </p:grpSp>
      <p:grpSp>
        <p:nvGrpSpPr>
          <p:cNvPr name="Group 12" id="12"/>
          <p:cNvGrpSpPr/>
          <p:nvPr/>
        </p:nvGrpSpPr>
        <p:grpSpPr>
          <a:xfrm rot="0">
            <a:off x="10204341" y="4499989"/>
            <a:ext cx="7177869" cy="643511"/>
            <a:chOff x="0" y="0"/>
            <a:chExt cx="1890468" cy="169484"/>
          </a:xfrm>
        </p:grpSpPr>
        <p:sp>
          <p:nvSpPr>
            <p:cNvPr name="Freeform 13" id="13"/>
            <p:cNvSpPr/>
            <p:nvPr/>
          </p:nvSpPr>
          <p:spPr>
            <a:xfrm flipH="false" flipV="false" rot="0">
              <a:off x="0" y="0"/>
              <a:ext cx="1890468" cy="169484"/>
            </a:xfrm>
            <a:custGeom>
              <a:avLst/>
              <a:gdLst/>
              <a:ahLst/>
              <a:cxnLst/>
              <a:rect r="r" b="b" t="t" l="l"/>
              <a:pathLst>
                <a:path h="169484" w="1890468">
                  <a:moveTo>
                    <a:pt x="21572" y="0"/>
                  </a:moveTo>
                  <a:lnTo>
                    <a:pt x="1868896" y="0"/>
                  </a:lnTo>
                  <a:cubicBezTo>
                    <a:pt x="1880810" y="0"/>
                    <a:pt x="1890468" y="9658"/>
                    <a:pt x="1890468" y="21572"/>
                  </a:cubicBezTo>
                  <a:lnTo>
                    <a:pt x="1890468" y="147913"/>
                  </a:lnTo>
                  <a:cubicBezTo>
                    <a:pt x="1890468" y="159826"/>
                    <a:pt x="1880810" y="169484"/>
                    <a:pt x="1868896" y="169484"/>
                  </a:cubicBezTo>
                  <a:lnTo>
                    <a:pt x="21572" y="169484"/>
                  </a:lnTo>
                  <a:cubicBezTo>
                    <a:pt x="9658" y="169484"/>
                    <a:pt x="0" y="159826"/>
                    <a:pt x="0" y="147913"/>
                  </a:cubicBezTo>
                  <a:lnTo>
                    <a:pt x="0" y="21572"/>
                  </a:lnTo>
                  <a:cubicBezTo>
                    <a:pt x="0" y="9658"/>
                    <a:pt x="9658" y="0"/>
                    <a:pt x="21572" y="0"/>
                  </a:cubicBezTo>
                  <a:close/>
                </a:path>
              </a:pathLst>
            </a:custGeom>
            <a:solidFill>
              <a:srgbClr val="7867B4"/>
            </a:solidFill>
          </p:spPr>
        </p:sp>
        <p:sp>
          <p:nvSpPr>
            <p:cNvPr name="TextBox 14" id="14"/>
            <p:cNvSpPr txBox="true"/>
            <p:nvPr/>
          </p:nvSpPr>
          <p:spPr>
            <a:xfrm>
              <a:off x="0" y="-38100"/>
              <a:ext cx="1890468" cy="207584"/>
            </a:xfrm>
            <a:prstGeom prst="rect">
              <a:avLst/>
            </a:prstGeom>
          </p:spPr>
          <p:txBody>
            <a:bodyPr anchor="ctr" rtlCol="false" tIns="50800" lIns="50800" bIns="50800" rIns="50800"/>
            <a:lstStyle/>
            <a:p>
              <a:pPr algn="ctr">
                <a:lnSpc>
                  <a:spcPts val="2940"/>
                </a:lnSpc>
              </a:pPr>
            </a:p>
          </p:txBody>
        </p:sp>
      </p:grpSp>
      <p:sp>
        <p:nvSpPr>
          <p:cNvPr name="Freeform 15" id="15"/>
          <p:cNvSpPr/>
          <p:nvPr/>
        </p:nvSpPr>
        <p:spPr>
          <a:xfrm flipH="false" flipV="false" rot="0">
            <a:off x="16262187" y="4687217"/>
            <a:ext cx="557224" cy="263415"/>
          </a:xfrm>
          <a:custGeom>
            <a:avLst/>
            <a:gdLst/>
            <a:ahLst/>
            <a:cxnLst/>
            <a:rect r="r" b="b" t="t" l="l"/>
            <a:pathLst>
              <a:path h="263415" w="557224">
                <a:moveTo>
                  <a:pt x="0" y="0"/>
                </a:moveTo>
                <a:lnTo>
                  <a:pt x="557224" y="0"/>
                </a:lnTo>
                <a:lnTo>
                  <a:pt x="557224" y="263415"/>
                </a:lnTo>
                <a:lnTo>
                  <a:pt x="0" y="2634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2221647" y="225865"/>
            <a:ext cx="1711910" cy="1796852"/>
          </a:xfrm>
          <a:custGeom>
            <a:avLst/>
            <a:gdLst/>
            <a:ahLst/>
            <a:cxnLst/>
            <a:rect r="r" b="b" t="t" l="l"/>
            <a:pathLst>
              <a:path h="1796852" w="1711910">
                <a:moveTo>
                  <a:pt x="0" y="0"/>
                </a:moveTo>
                <a:lnTo>
                  <a:pt x="1711911" y="0"/>
                </a:lnTo>
                <a:lnTo>
                  <a:pt x="1711911" y="1796852"/>
                </a:lnTo>
                <a:lnTo>
                  <a:pt x="0" y="17968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2741069" y="5729745"/>
            <a:ext cx="3808060" cy="4114800"/>
          </a:xfrm>
          <a:custGeom>
            <a:avLst/>
            <a:gdLst/>
            <a:ahLst/>
            <a:cxnLst/>
            <a:rect r="r" b="b" t="t" l="l"/>
            <a:pathLst>
              <a:path h="4114800" w="3808060">
                <a:moveTo>
                  <a:pt x="0" y="0"/>
                </a:moveTo>
                <a:lnTo>
                  <a:pt x="3808060" y="0"/>
                </a:lnTo>
                <a:lnTo>
                  <a:pt x="380806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8" id="18"/>
          <p:cNvSpPr txBox="true"/>
          <p:nvPr/>
        </p:nvSpPr>
        <p:spPr>
          <a:xfrm rot="0">
            <a:off x="9284232" y="2003667"/>
            <a:ext cx="8674637" cy="1905772"/>
          </a:xfrm>
          <a:prstGeom prst="rect">
            <a:avLst/>
          </a:prstGeom>
        </p:spPr>
        <p:txBody>
          <a:bodyPr anchor="t" rtlCol="false" tIns="0" lIns="0" bIns="0" rIns="0">
            <a:spAutoFit/>
          </a:bodyPr>
          <a:lstStyle/>
          <a:p>
            <a:pPr algn="ctr">
              <a:lnSpc>
                <a:spcPts val="7540"/>
              </a:lnSpc>
            </a:pPr>
            <a:r>
              <a:rPr lang="en-US" b="true" sz="6180" spc="-234">
                <a:solidFill>
                  <a:srgbClr val="DC786D"/>
                </a:solidFill>
                <a:latin typeface="Cosmic Octo Medium"/>
                <a:ea typeface="Cosmic Octo Medium"/>
                <a:cs typeface="Cosmic Octo Medium"/>
                <a:sym typeface="Cosmic Octo Medium"/>
              </a:rPr>
              <a:t>Data</a:t>
            </a:r>
          </a:p>
          <a:p>
            <a:pPr algn="ctr">
              <a:lnSpc>
                <a:spcPts val="7540"/>
              </a:lnSpc>
            </a:pPr>
            <a:r>
              <a:rPr lang="en-US" b="true" sz="6180" spc="-234">
                <a:solidFill>
                  <a:srgbClr val="DC786D"/>
                </a:solidFill>
                <a:latin typeface="Cosmic Octo Medium"/>
                <a:ea typeface="Cosmic Octo Medium"/>
                <a:cs typeface="Cosmic Octo Medium"/>
                <a:sym typeface="Cosmic Octo Medium"/>
              </a:rPr>
              <a:t>preprocessing</a:t>
            </a:r>
          </a:p>
        </p:txBody>
      </p:sp>
      <p:sp>
        <p:nvSpPr>
          <p:cNvPr name="TextBox 19" id="19"/>
          <p:cNvSpPr txBox="true"/>
          <p:nvPr/>
        </p:nvSpPr>
        <p:spPr>
          <a:xfrm rot="0">
            <a:off x="10741221" y="5682120"/>
            <a:ext cx="6078190" cy="3475289"/>
          </a:xfrm>
          <a:prstGeom prst="rect">
            <a:avLst/>
          </a:prstGeom>
        </p:spPr>
        <p:txBody>
          <a:bodyPr anchor="t" rtlCol="false" tIns="0" lIns="0" bIns="0" rIns="0">
            <a:spAutoFit/>
          </a:bodyPr>
          <a:lstStyle/>
          <a:p>
            <a:pPr algn="just" marL="469946" indent="-234973" lvl="1">
              <a:lnSpc>
                <a:spcPts val="3047"/>
              </a:lnSpc>
              <a:buFont typeface="Arial"/>
              <a:buChar char="•"/>
            </a:pPr>
            <a:r>
              <a:rPr lang="en-US" sz="2176">
                <a:solidFill>
                  <a:srgbClr val="534569"/>
                </a:solidFill>
                <a:latin typeface="Alice Bold"/>
                <a:ea typeface="Alice Bold"/>
                <a:cs typeface="Alice Bold"/>
                <a:sym typeface="Alice Bold"/>
              </a:rPr>
              <a:t>Data Cleaning</a:t>
            </a:r>
          </a:p>
          <a:p>
            <a:pPr algn="just" marL="939891" indent="-313297" lvl="2">
              <a:lnSpc>
                <a:spcPts val="3047"/>
              </a:lnSpc>
              <a:buFont typeface="Arial"/>
              <a:buChar char="⚬"/>
            </a:pPr>
            <a:r>
              <a:rPr lang="en-US" sz="2176">
                <a:solidFill>
                  <a:srgbClr val="534569"/>
                </a:solidFill>
                <a:latin typeface="Alice Bold"/>
                <a:ea typeface="Alice Bold"/>
                <a:cs typeface="Alice Bold"/>
                <a:sym typeface="Alice Bold"/>
              </a:rPr>
              <a:t>Missing values</a:t>
            </a:r>
          </a:p>
          <a:p>
            <a:pPr algn="just" marL="939891" indent="-313297" lvl="2">
              <a:lnSpc>
                <a:spcPts val="3047"/>
              </a:lnSpc>
              <a:buFont typeface="Arial"/>
              <a:buChar char="⚬"/>
            </a:pPr>
            <a:r>
              <a:rPr lang="en-US" sz="2176">
                <a:solidFill>
                  <a:srgbClr val="534569"/>
                </a:solidFill>
                <a:latin typeface="Alice Bold"/>
                <a:ea typeface="Alice Bold"/>
                <a:cs typeface="Alice Bold"/>
                <a:sym typeface="Alice Bold"/>
              </a:rPr>
              <a:t>outliers</a:t>
            </a:r>
          </a:p>
          <a:p>
            <a:pPr algn="just" marL="469946" indent="-234973" lvl="1">
              <a:lnSpc>
                <a:spcPts val="3047"/>
              </a:lnSpc>
              <a:buFont typeface="Arial"/>
              <a:buChar char="•"/>
            </a:pPr>
            <a:r>
              <a:rPr lang="en-US" sz="2176">
                <a:solidFill>
                  <a:srgbClr val="534569"/>
                </a:solidFill>
                <a:latin typeface="Alice Bold"/>
                <a:ea typeface="Alice Bold"/>
                <a:cs typeface="Alice Bold"/>
                <a:sym typeface="Alice Bold"/>
              </a:rPr>
              <a:t>Data Transmission</a:t>
            </a:r>
          </a:p>
          <a:p>
            <a:pPr algn="just" marL="939891" indent="-313297" lvl="2">
              <a:lnSpc>
                <a:spcPts val="3047"/>
              </a:lnSpc>
              <a:buFont typeface="Arial"/>
              <a:buChar char="⚬"/>
            </a:pPr>
            <a:r>
              <a:rPr lang="en-US" sz="2176">
                <a:solidFill>
                  <a:srgbClr val="534569"/>
                </a:solidFill>
                <a:latin typeface="Alice Bold"/>
                <a:ea typeface="Alice Bold"/>
                <a:cs typeface="Alice Bold"/>
                <a:sym typeface="Alice Bold"/>
              </a:rPr>
              <a:t>Encoding</a:t>
            </a:r>
          </a:p>
          <a:p>
            <a:pPr algn="just" marL="939891" indent="-313297" lvl="2">
              <a:lnSpc>
                <a:spcPts val="3047"/>
              </a:lnSpc>
              <a:buFont typeface="Arial"/>
              <a:buChar char="⚬"/>
            </a:pPr>
            <a:r>
              <a:rPr lang="en-US" sz="2176">
                <a:solidFill>
                  <a:srgbClr val="534569"/>
                </a:solidFill>
                <a:latin typeface="Alice Bold"/>
                <a:ea typeface="Alice Bold"/>
                <a:cs typeface="Alice Bold"/>
                <a:sym typeface="Alice Bold"/>
              </a:rPr>
              <a:t>Normalization</a:t>
            </a:r>
          </a:p>
          <a:p>
            <a:pPr algn="just" marL="939891" indent="-313297" lvl="2">
              <a:lnSpc>
                <a:spcPts val="3047"/>
              </a:lnSpc>
              <a:buFont typeface="Arial"/>
              <a:buChar char="⚬"/>
            </a:pPr>
            <a:r>
              <a:rPr lang="en-US" sz="2176">
                <a:solidFill>
                  <a:srgbClr val="534569"/>
                </a:solidFill>
                <a:latin typeface="Alice Bold"/>
                <a:ea typeface="Alice Bold"/>
                <a:cs typeface="Alice Bold"/>
                <a:sym typeface="Alice Bold"/>
              </a:rPr>
              <a:t>Discretization</a:t>
            </a:r>
          </a:p>
          <a:p>
            <a:pPr algn="just" marL="469946" indent="-234973" lvl="1">
              <a:lnSpc>
                <a:spcPts val="3047"/>
              </a:lnSpc>
              <a:buFont typeface="Arial"/>
              <a:buChar char="•"/>
            </a:pPr>
            <a:r>
              <a:rPr lang="en-US" sz="2176">
                <a:solidFill>
                  <a:srgbClr val="534569"/>
                </a:solidFill>
                <a:latin typeface="Alice Bold"/>
                <a:ea typeface="Alice Bold"/>
                <a:cs typeface="Alice Bold"/>
                <a:sym typeface="Alice Bold"/>
              </a:rPr>
              <a:t>Data Reduction</a:t>
            </a:r>
          </a:p>
          <a:p>
            <a:pPr algn="just" marL="939891" indent="-313297" lvl="2">
              <a:lnSpc>
                <a:spcPts val="3047"/>
              </a:lnSpc>
              <a:buFont typeface="Arial"/>
              <a:buChar char="⚬"/>
            </a:pPr>
            <a:r>
              <a:rPr lang="en-US" sz="2176">
                <a:solidFill>
                  <a:srgbClr val="534569"/>
                </a:solidFill>
                <a:latin typeface="Alice Bold"/>
                <a:ea typeface="Alice Bold"/>
                <a:cs typeface="Alice Bold"/>
                <a:sym typeface="Alice Bold"/>
              </a:rPr>
              <a:t>Feature Selection</a:t>
            </a:r>
          </a:p>
        </p:txBody>
      </p:sp>
      <p:sp>
        <p:nvSpPr>
          <p:cNvPr name="TextBox 20" id="20"/>
          <p:cNvSpPr txBox="true"/>
          <p:nvPr/>
        </p:nvSpPr>
        <p:spPr>
          <a:xfrm rot="0">
            <a:off x="10997386" y="4643476"/>
            <a:ext cx="3494851" cy="307156"/>
          </a:xfrm>
          <a:prstGeom prst="rect">
            <a:avLst/>
          </a:prstGeom>
        </p:spPr>
        <p:txBody>
          <a:bodyPr anchor="t" rtlCol="false" tIns="0" lIns="0" bIns="0" rIns="0">
            <a:spAutoFit/>
          </a:bodyPr>
          <a:lstStyle/>
          <a:p>
            <a:pPr algn="just">
              <a:lnSpc>
                <a:spcPts val="2495"/>
              </a:lnSpc>
              <a:spcBef>
                <a:spcPct val="0"/>
              </a:spcBef>
            </a:pPr>
            <a:r>
              <a:rPr lang="en-US" b="true" sz="1782">
                <a:solidFill>
                  <a:srgbClr val="FCF7F5"/>
                </a:solidFill>
                <a:latin typeface="Pattanakarn Condensed Semi-Bold"/>
                <a:ea typeface="Pattanakarn Condensed Semi-Bold"/>
                <a:cs typeface="Pattanakarn Condensed Semi-Bold"/>
                <a:sym typeface="Pattanakarn Condensed Semi-Bold"/>
              </a:rPr>
              <a:t>Learn More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CF7F5"/>
        </a:solidFill>
      </p:bgPr>
    </p:bg>
    <p:spTree>
      <p:nvGrpSpPr>
        <p:cNvPr id="1" name=""/>
        <p:cNvGrpSpPr/>
        <p:nvPr/>
      </p:nvGrpSpPr>
      <p:grpSpPr>
        <a:xfrm>
          <a:off x="0" y="0"/>
          <a:ext cx="0" cy="0"/>
          <a:chOff x="0" y="0"/>
          <a:chExt cx="0" cy="0"/>
        </a:xfrm>
      </p:grpSpPr>
      <p:sp>
        <p:nvSpPr>
          <p:cNvPr name="Freeform 2" id="2"/>
          <p:cNvSpPr/>
          <p:nvPr/>
        </p:nvSpPr>
        <p:spPr>
          <a:xfrm flipH="false" flipV="false" rot="0">
            <a:off x="8291935" y="-3384213"/>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35778" y="-3384213"/>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291935" y="5143500"/>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35778" y="5143500"/>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6622840" y="-52947"/>
            <a:ext cx="2864146" cy="10995720"/>
            <a:chOff x="0" y="0"/>
            <a:chExt cx="754343" cy="2895992"/>
          </a:xfrm>
        </p:grpSpPr>
        <p:sp>
          <p:nvSpPr>
            <p:cNvPr name="Freeform 7" id="7"/>
            <p:cNvSpPr/>
            <p:nvPr/>
          </p:nvSpPr>
          <p:spPr>
            <a:xfrm flipH="false" flipV="false" rot="0">
              <a:off x="0" y="0"/>
              <a:ext cx="754343" cy="2895992"/>
            </a:xfrm>
            <a:custGeom>
              <a:avLst/>
              <a:gdLst/>
              <a:ahLst/>
              <a:cxnLst/>
              <a:rect r="r" b="b" t="t" l="l"/>
              <a:pathLst>
                <a:path h="2895992" w="754343">
                  <a:moveTo>
                    <a:pt x="0" y="0"/>
                  </a:moveTo>
                  <a:lnTo>
                    <a:pt x="754343" y="0"/>
                  </a:lnTo>
                  <a:lnTo>
                    <a:pt x="754343" y="2895992"/>
                  </a:lnTo>
                  <a:lnTo>
                    <a:pt x="0" y="2895992"/>
                  </a:lnTo>
                  <a:close/>
                </a:path>
              </a:pathLst>
            </a:custGeom>
            <a:solidFill>
              <a:srgbClr val="534569"/>
            </a:solidFill>
          </p:spPr>
        </p:sp>
        <p:sp>
          <p:nvSpPr>
            <p:cNvPr name="TextBox 8" id="8"/>
            <p:cNvSpPr txBox="true"/>
            <p:nvPr/>
          </p:nvSpPr>
          <p:spPr>
            <a:xfrm>
              <a:off x="0" y="-38100"/>
              <a:ext cx="754343" cy="2934092"/>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5400000">
            <a:off x="17226417" y="1260159"/>
            <a:ext cx="487450" cy="281835"/>
          </a:xfrm>
          <a:custGeom>
            <a:avLst/>
            <a:gdLst/>
            <a:ahLst/>
            <a:cxnLst/>
            <a:rect r="r" b="b" t="t" l="l"/>
            <a:pathLst>
              <a:path h="281835" w="487450">
                <a:moveTo>
                  <a:pt x="0" y="0"/>
                </a:moveTo>
                <a:lnTo>
                  <a:pt x="487451" y="0"/>
                </a:lnTo>
                <a:lnTo>
                  <a:pt x="487451" y="281835"/>
                </a:lnTo>
                <a:lnTo>
                  <a:pt x="0" y="2818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2071418" y="3620120"/>
            <a:ext cx="5725217" cy="643511"/>
            <a:chOff x="0" y="0"/>
            <a:chExt cx="1507876" cy="169484"/>
          </a:xfrm>
        </p:grpSpPr>
        <p:sp>
          <p:nvSpPr>
            <p:cNvPr name="Freeform 11" id="11"/>
            <p:cNvSpPr/>
            <p:nvPr/>
          </p:nvSpPr>
          <p:spPr>
            <a:xfrm flipH="false" flipV="false" rot="0">
              <a:off x="0" y="0"/>
              <a:ext cx="1507876" cy="169484"/>
            </a:xfrm>
            <a:custGeom>
              <a:avLst/>
              <a:gdLst/>
              <a:ahLst/>
              <a:cxnLst/>
              <a:rect r="r" b="b" t="t" l="l"/>
              <a:pathLst>
                <a:path h="169484" w="1507876">
                  <a:moveTo>
                    <a:pt x="27045" y="0"/>
                  </a:moveTo>
                  <a:lnTo>
                    <a:pt x="1480831" y="0"/>
                  </a:lnTo>
                  <a:cubicBezTo>
                    <a:pt x="1488004" y="0"/>
                    <a:pt x="1494883" y="2849"/>
                    <a:pt x="1499955" y="7921"/>
                  </a:cubicBezTo>
                  <a:cubicBezTo>
                    <a:pt x="1505027" y="12993"/>
                    <a:pt x="1507876" y="19872"/>
                    <a:pt x="1507876" y="27045"/>
                  </a:cubicBezTo>
                  <a:lnTo>
                    <a:pt x="1507876" y="142439"/>
                  </a:lnTo>
                  <a:cubicBezTo>
                    <a:pt x="1507876" y="149612"/>
                    <a:pt x="1505027" y="156491"/>
                    <a:pt x="1499955" y="161563"/>
                  </a:cubicBezTo>
                  <a:cubicBezTo>
                    <a:pt x="1494883" y="166635"/>
                    <a:pt x="1488004" y="169484"/>
                    <a:pt x="1480831" y="169484"/>
                  </a:cubicBezTo>
                  <a:lnTo>
                    <a:pt x="27045" y="169484"/>
                  </a:lnTo>
                  <a:cubicBezTo>
                    <a:pt x="19872" y="169484"/>
                    <a:pt x="12993" y="166635"/>
                    <a:pt x="7921" y="161563"/>
                  </a:cubicBezTo>
                  <a:cubicBezTo>
                    <a:pt x="2849" y="156491"/>
                    <a:pt x="0" y="149612"/>
                    <a:pt x="0" y="142439"/>
                  </a:cubicBezTo>
                  <a:lnTo>
                    <a:pt x="0" y="27045"/>
                  </a:lnTo>
                  <a:cubicBezTo>
                    <a:pt x="0" y="19872"/>
                    <a:pt x="2849" y="12993"/>
                    <a:pt x="7921" y="7921"/>
                  </a:cubicBezTo>
                  <a:cubicBezTo>
                    <a:pt x="12993" y="2849"/>
                    <a:pt x="19872" y="0"/>
                    <a:pt x="27045" y="0"/>
                  </a:cubicBezTo>
                  <a:close/>
                </a:path>
              </a:pathLst>
            </a:custGeom>
            <a:solidFill>
              <a:srgbClr val="7867B4"/>
            </a:solidFill>
          </p:spPr>
        </p:sp>
        <p:sp>
          <p:nvSpPr>
            <p:cNvPr name="TextBox 12" id="12"/>
            <p:cNvSpPr txBox="true"/>
            <p:nvPr/>
          </p:nvSpPr>
          <p:spPr>
            <a:xfrm>
              <a:off x="0" y="-38100"/>
              <a:ext cx="1507876" cy="207584"/>
            </a:xfrm>
            <a:prstGeom prst="rect">
              <a:avLst/>
            </a:prstGeom>
          </p:spPr>
          <p:txBody>
            <a:bodyPr anchor="ctr" rtlCol="false" tIns="50800" lIns="50800" bIns="50800" rIns="50800"/>
            <a:lstStyle/>
            <a:p>
              <a:pPr algn="ctr">
                <a:lnSpc>
                  <a:spcPts val="2940"/>
                </a:lnSpc>
              </a:pPr>
            </a:p>
          </p:txBody>
        </p:sp>
      </p:grpSp>
      <p:grpSp>
        <p:nvGrpSpPr>
          <p:cNvPr name="Group 13" id="13"/>
          <p:cNvGrpSpPr/>
          <p:nvPr/>
        </p:nvGrpSpPr>
        <p:grpSpPr>
          <a:xfrm rot="0">
            <a:off x="2071418" y="4486116"/>
            <a:ext cx="5725217" cy="4772184"/>
            <a:chOff x="0" y="0"/>
            <a:chExt cx="1507876" cy="1256871"/>
          </a:xfrm>
        </p:grpSpPr>
        <p:sp>
          <p:nvSpPr>
            <p:cNvPr name="Freeform 14" id="14"/>
            <p:cNvSpPr/>
            <p:nvPr/>
          </p:nvSpPr>
          <p:spPr>
            <a:xfrm flipH="false" flipV="false" rot="0">
              <a:off x="0" y="0"/>
              <a:ext cx="1507876" cy="1256871"/>
            </a:xfrm>
            <a:custGeom>
              <a:avLst/>
              <a:gdLst/>
              <a:ahLst/>
              <a:cxnLst/>
              <a:rect r="r" b="b" t="t" l="l"/>
              <a:pathLst>
                <a:path h="1256871" w="1507876">
                  <a:moveTo>
                    <a:pt x="27045" y="0"/>
                  </a:moveTo>
                  <a:lnTo>
                    <a:pt x="1480831" y="0"/>
                  </a:lnTo>
                  <a:cubicBezTo>
                    <a:pt x="1488004" y="0"/>
                    <a:pt x="1494883" y="2849"/>
                    <a:pt x="1499955" y="7921"/>
                  </a:cubicBezTo>
                  <a:cubicBezTo>
                    <a:pt x="1505027" y="12993"/>
                    <a:pt x="1507876" y="19872"/>
                    <a:pt x="1507876" y="27045"/>
                  </a:cubicBezTo>
                  <a:lnTo>
                    <a:pt x="1507876" y="1229826"/>
                  </a:lnTo>
                  <a:cubicBezTo>
                    <a:pt x="1507876" y="1236999"/>
                    <a:pt x="1505027" y="1243878"/>
                    <a:pt x="1499955" y="1248950"/>
                  </a:cubicBezTo>
                  <a:cubicBezTo>
                    <a:pt x="1494883" y="1254022"/>
                    <a:pt x="1488004" y="1256871"/>
                    <a:pt x="1480831" y="1256871"/>
                  </a:cubicBezTo>
                  <a:lnTo>
                    <a:pt x="27045" y="1256871"/>
                  </a:lnTo>
                  <a:cubicBezTo>
                    <a:pt x="19872" y="1256871"/>
                    <a:pt x="12993" y="1254022"/>
                    <a:pt x="7921" y="1248950"/>
                  </a:cubicBezTo>
                  <a:cubicBezTo>
                    <a:pt x="2849" y="1243878"/>
                    <a:pt x="0" y="1236999"/>
                    <a:pt x="0" y="1229826"/>
                  </a:cubicBezTo>
                  <a:lnTo>
                    <a:pt x="0" y="27045"/>
                  </a:lnTo>
                  <a:cubicBezTo>
                    <a:pt x="0" y="19872"/>
                    <a:pt x="2849" y="12993"/>
                    <a:pt x="7921" y="7921"/>
                  </a:cubicBezTo>
                  <a:cubicBezTo>
                    <a:pt x="12993" y="2849"/>
                    <a:pt x="19872" y="0"/>
                    <a:pt x="27045" y="0"/>
                  </a:cubicBezTo>
                  <a:close/>
                </a:path>
              </a:pathLst>
            </a:custGeom>
            <a:solidFill>
              <a:srgbClr val="EECACA"/>
            </a:solidFill>
          </p:spPr>
        </p:sp>
        <p:sp>
          <p:nvSpPr>
            <p:cNvPr name="TextBox 15" id="15"/>
            <p:cNvSpPr txBox="true"/>
            <p:nvPr/>
          </p:nvSpPr>
          <p:spPr>
            <a:xfrm>
              <a:off x="0" y="-38100"/>
              <a:ext cx="1507876" cy="1294971"/>
            </a:xfrm>
            <a:prstGeom prst="rect">
              <a:avLst/>
            </a:prstGeom>
          </p:spPr>
          <p:txBody>
            <a:bodyPr anchor="ctr" rtlCol="false" tIns="50800" lIns="50800" bIns="50800" rIns="50800"/>
            <a:lstStyle/>
            <a:p>
              <a:pPr algn="ctr">
                <a:lnSpc>
                  <a:spcPts val="2940"/>
                </a:lnSpc>
              </a:pPr>
            </a:p>
          </p:txBody>
        </p:sp>
      </p:grpSp>
      <p:grpSp>
        <p:nvGrpSpPr>
          <p:cNvPr name="Group 16" id="16"/>
          <p:cNvGrpSpPr/>
          <p:nvPr/>
        </p:nvGrpSpPr>
        <p:grpSpPr>
          <a:xfrm rot="0">
            <a:off x="10181720" y="4486116"/>
            <a:ext cx="5725217" cy="4772184"/>
            <a:chOff x="0" y="0"/>
            <a:chExt cx="1507876" cy="1256871"/>
          </a:xfrm>
        </p:grpSpPr>
        <p:sp>
          <p:nvSpPr>
            <p:cNvPr name="Freeform 17" id="17"/>
            <p:cNvSpPr/>
            <p:nvPr/>
          </p:nvSpPr>
          <p:spPr>
            <a:xfrm flipH="false" flipV="false" rot="0">
              <a:off x="0" y="0"/>
              <a:ext cx="1507876" cy="1256871"/>
            </a:xfrm>
            <a:custGeom>
              <a:avLst/>
              <a:gdLst/>
              <a:ahLst/>
              <a:cxnLst/>
              <a:rect r="r" b="b" t="t" l="l"/>
              <a:pathLst>
                <a:path h="1256871" w="1507876">
                  <a:moveTo>
                    <a:pt x="27045" y="0"/>
                  </a:moveTo>
                  <a:lnTo>
                    <a:pt x="1480831" y="0"/>
                  </a:lnTo>
                  <a:cubicBezTo>
                    <a:pt x="1488004" y="0"/>
                    <a:pt x="1494883" y="2849"/>
                    <a:pt x="1499955" y="7921"/>
                  </a:cubicBezTo>
                  <a:cubicBezTo>
                    <a:pt x="1505027" y="12993"/>
                    <a:pt x="1507876" y="19872"/>
                    <a:pt x="1507876" y="27045"/>
                  </a:cubicBezTo>
                  <a:lnTo>
                    <a:pt x="1507876" y="1229826"/>
                  </a:lnTo>
                  <a:cubicBezTo>
                    <a:pt x="1507876" y="1236999"/>
                    <a:pt x="1505027" y="1243878"/>
                    <a:pt x="1499955" y="1248950"/>
                  </a:cubicBezTo>
                  <a:cubicBezTo>
                    <a:pt x="1494883" y="1254022"/>
                    <a:pt x="1488004" y="1256871"/>
                    <a:pt x="1480831" y="1256871"/>
                  </a:cubicBezTo>
                  <a:lnTo>
                    <a:pt x="27045" y="1256871"/>
                  </a:lnTo>
                  <a:cubicBezTo>
                    <a:pt x="19872" y="1256871"/>
                    <a:pt x="12993" y="1254022"/>
                    <a:pt x="7921" y="1248950"/>
                  </a:cubicBezTo>
                  <a:cubicBezTo>
                    <a:pt x="2849" y="1243878"/>
                    <a:pt x="0" y="1236999"/>
                    <a:pt x="0" y="1229826"/>
                  </a:cubicBezTo>
                  <a:lnTo>
                    <a:pt x="0" y="27045"/>
                  </a:lnTo>
                  <a:cubicBezTo>
                    <a:pt x="0" y="19872"/>
                    <a:pt x="2849" y="12993"/>
                    <a:pt x="7921" y="7921"/>
                  </a:cubicBezTo>
                  <a:cubicBezTo>
                    <a:pt x="12993" y="2849"/>
                    <a:pt x="19872" y="0"/>
                    <a:pt x="27045" y="0"/>
                  </a:cubicBezTo>
                  <a:close/>
                </a:path>
              </a:pathLst>
            </a:custGeom>
            <a:solidFill>
              <a:srgbClr val="EECACA"/>
            </a:solidFill>
          </p:spPr>
        </p:sp>
        <p:sp>
          <p:nvSpPr>
            <p:cNvPr name="TextBox 18" id="18"/>
            <p:cNvSpPr txBox="true"/>
            <p:nvPr/>
          </p:nvSpPr>
          <p:spPr>
            <a:xfrm>
              <a:off x="0" y="-38100"/>
              <a:ext cx="1507876" cy="1294971"/>
            </a:xfrm>
            <a:prstGeom prst="rect">
              <a:avLst/>
            </a:prstGeom>
          </p:spPr>
          <p:txBody>
            <a:bodyPr anchor="ctr" rtlCol="false" tIns="50800" lIns="50800" bIns="50800" rIns="50800"/>
            <a:lstStyle/>
            <a:p>
              <a:pPr algn="ctr">
                <a:lnSpc>
                  <a:spcPts val="2940"/>
                </a:lnSpc>
              </a:pPr>
            </a:p>
          </p:txBody>
        </p:sp>
      </p:grpSp>
      <p:grpSp>
        <p:nvGrpSpPr>
          <p:cNvPr name="Group 19" id="19"/>
          <p:cNvGrpSpPr/>
          <p:nvPr/>
        </p:nvGrpSpPr>
        <p:grpSpPr>
          <a:xfrm rot="0">
            <a:off x="10181720" y="3620120"/>
            <a:ext cx="5725217" cy="643511"/>
            <a:chOff x="0" y="0"/>
            <a:chExt cx="1507876" cy="169484"/>
          </a:xfrm>
        </p:grpSpPr>
        <p:sp>
          <p:nvSpPr>
            <p:cNvPr name="Freeform 20" id="20"/>
            <p:cNvSpPr/>
            <p:nvPr/>
          </p:nvSpPr>
          <p:spPr>
            <a:xfrm flipH="false" flipV="false" rot="0">
              <a:off x="0" y="0"/>
              <a:ext cx="1507876" cy="169484"/>
            </a:xfrm>
            <a:custGeom>
              <a:avLst/>
              <a:gdLst/>
              <a:ahLst/>
              <a:cxnLst/>
              <a:rect r="r" b="b" t="t" l="l"/>
              <a:pathLst>
                <a:path h="169484" w="1507876">
                  <a:moveTo>
                    <a:pt x="27045" y="0"/>
                  </a:moveTo>
                  <a:lnTo>
                    <a:pt x="1480831" y="0"/>
                  </a:lnTo>
                  <a:cubicBezTo>
                    <a:pt x="1488004" y="0"/>
                    <a:pt x="1494883" y="2849"/>
                    <a:pt x="1499955" y="7921"/>
                  </a:cubicBezTo>
                  <a:cubicBezTo>
                    <a:pt x="1505027" y="12993"/>
                    <a:pt x="1507876" y="19872"/>
                    <a:pt x="1507876" y="27045"/>
                  </a:cubicBezTo>
                  <a:lnTo>
                    <a:pt x="1507876" y="142439"/>
                  </a:lnTo>
                  <a:cubicBezTo>
                    <a:pt x="1507876" y="149612"/>
                    <a:pt x="1505027" y="156491"/>
                    <a:pt x="1499955" y="161563"/>
                  </a:cubicBezTo>
                  <a:cubicBezTo>
                    <a:pt x="1494883" y="166635"/>
                    <a:pt x="1488004" y="169484"/>
                    <a:pt x="1480831" y="169484"/>
                  </a:cubicBezTo>
                  <a:lnTo>
                    <a:pt x="27045" y="169484"/>
                  </a:lnTo>
                  <a:cubicBezTo>
                    <a:pt x="19872" y="169484"/>
                    <a:pt x="12993" y="166635"/>
                    <a:pt x="7921" y="161563"/>
                  </a:cubicBezTo>
                  <a:cubicBezTo>
                    <a:pt x="2849" y="156491"/>
                    <a:pt x="0" y="149612"/>
                    <a:pt x="0" y="142439"/>
                  </a:cubicBezTo>
                  <a:lnTo>
                    <a:pt x="0" y="27045"/>
                  </a:lnTo>
                  <a:cubicBezTo>
                    <a:pt x="0" y="19872"/>
                    <a:pt x="2849" y="12993"/>
                    <a:pt x="7921" y="7921"/>
                  </a:cubicBezTo>
                  <a:cubicBezTo>
                    <a:pt x="12993" y="2849"/>
                    <a:pt x="19872" y="0"/>
                    <a:pt x="27045" y="0"/>
                  </a:cubicBezTo>
                  <a:close/>
                </a:path>
              </a:pathLst>
            </a:custGeom>
            <a:solidFill>
              <a:srgbClr val="7867B4"/>
            </a:solidFill>
          </p:spPr>
        </p:sp>
        <p:sp>
          <p:nvSpPr>
            <p:cNvPr name="TextBox 21" id="21"/>
            <p:cNvSpPr txBox="true"/>
            <p:nvPr/>
          </p:nvSpPr>
          <p:spPr>
            <a:xfrm>
              <a:off x="0" y="-38100"/>
              <a:ext cx="1507876" cy="207584"/>
            </a:xfrm>
            <a:prstGeom prst="rect">
              <a:avLst/>
            </a:prstGeom>
          </p:spPr>
          <p:txBody>
            <a:bodyPr anchor="ctr" rtlCol="false" tIns="50800" lIns="50800" bIns="50800" rIns="50800"/>
            <a:lstStyle/>
            <a:p>
              <a:pPr algn="ctr">
                <a:lnSpc>
                  <a:spcPts val="2940"/>
                </a:lnSpc>
              </a:pPr>
            </a:p>
          </p:txBody>
        </p:sp>
      </p:grpSp>
      <p:sp>
        <p:nvSpPr>
          <p:cNvPr name="Freeform 22" id="22"/>
          <p:cNvSpPr/>
          <p:nvPr/>
        </p:nvSpPr>
        <p:spPr>
          <a:xfrm flipH="false" flipV="false" rot="0">
            <a:off x="3191841" y="6078798"/>
            <a:ext cx="3484370" cy="3179502"/>
          </a:xfrm>
          <a:custGeom>
            <a:avLst/>
            <a:gdLst/>
            <a:ahLst/>
            <a:cxnLst/>
            <a:rect r="r" b="b" t="t" l="l"/>
            <a:pathLst>
              <a:path h="3179502" w="3484370">
                <a:moveTo>
                  <a:pt x="0" y="0"/>
                </a:moveTo>
                <a:lnTo>
                  <a:pt x="3484371" y="0"/>
                </a:lnTo>
                <a:lnTo>
                  <a:pt x="3484371" y="3179502"/>
                </a:lnTo>
                <a:lnTo>
                  <a:pt x="0" y="3179502"/>
                </a:lnTo>
                <a:lnTo>
                  <a:pt x="0" y="0"/>
                </a:lnTo>
                <a:close/>
              </a:path>
            </a:pathLst>
          </a:custGeom>
          <a:blipFill>
            <a:blip r:embed="rId6"/>
            <a:stretch>
              <a:fillRect l="0" t="0" r="-11880" b="0"/>
            </a:stretch>
          </a:blipFill>
        </p:spPr>
      </p:sp>
      <p:sp>
        <p:nvSpPr>
          <p:cNvPr name="Freeform 23" id="23"/>
          <p:cNvSpPr/>
          <p:nvPr/>
        </p:nvSpPr>
        <p:spPr>
          <a:xfrm flipH="false" flipV="false" rot="0">
            <a:off x="10542662" y="6629885"/>
            <a:ext cx="5003333" cy="2347454"/>
          </a:xfrm>
          <a:custGeom>
            <a:avLst/>
            <a:gdLst/>
            <a:ahLst/>
            <a:cxnLst/>
            <a:rect r="r" b="b" t="t" l="l"/>
            <a:pathLst>
              <a:path h="2347454" w="5003333">
                <a:moveTo>
                  <a:pt x="0" y="0"/>
                </a:moveTo>
                <a:lnTo>
                  <a:pt x="5003333" y="0"/>
                </a:lnTo>
                <a:lnTo>
                  <a:pt x="5003333" y="2347454"/>
                </a:lnTo>
                <a:lnTo>
                  <a:pt x="0" y="2347454"/>
                </a:lnTo>
                <a:lnTo>
                  <a:pt x="0" y="0"/>
                </a:lnTo>
                <a:close/>
              </a:path>
            </a:pathLst>
          </a:custGeom>
          <a:blipFill>
            <a:blip r:embed="rId7"/>
            <a:stretch>
              <a:fillRect l="0" t="0" r="0" b="0"/>
            </a:stretch>
          </a:blipFill>
        </p:spPr>
      </p:sp>
      <p:sp>
        <p:nvSpPr>
          <p:cNvPr name="Freeform 24" id="24"/>
          <p:cNvSpPr/>
          <p:nvPr/>
        </p:nvSpPr>
        <p:spPr>
          <a:xfrm flipH="false" flipV="false" rot="0">
            <a:off x="350940" y="8043084"/>
            <a:ext cx="1355519" cy="1868510"/>
          </a:xfrm>
          <a:custGeom>
            <a:avLst/>
            <a:gdLst/>
            <a:ahLst/>
            <a:cxnLst/>
            <a:rect r="r" b="b" t="t" l="l"/>
            <a:pathLst>
              <a:path h="1868510" w="1355519">
                <a:moveTo>
                  <a:pt x="0" y="0"/>
                </a:moveTo>
                <a:lnTo>
                  <a:pt x="1355520" y="0"/>
                </a:lnTo>
                <a:lnTo>
                  <a:pt x="1355520" y="1868510"/>
                </a:lnTo>
                <a:lnTo>
                  <a:pt x="0" y="186851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5" id="25"/>
          <p:cNvSpPr/>
          <p:nvPr/>
        </p:nvSpPr>
        <p:spPr>
          <a:xfrm flipH="false" flipV="false" rot="0">
            <a:off x="509967" y="-184544"/>
            <a:ext cx="2392985" cy="2842639"/>
          </a:xfrm>
          <a:custGeom>
            <a:avLst/>
            <a:gdLst/>
            <a:ahLst/>
            <a:cxnLst/>
            <a:rect r="r" b="b" t="t" l="l"/>
            <a:pathLst>
              <a:path h="2842639" w="2392985">
                <a:moveTo>
                  <a:pt x="0" y="0"/>
                </a:moveTo>
                <a:lnTo>
                  <a:pt x="2392985" y="0"/>
                </a:lnTo>
                <a:lnTo>
                  <a:pt x="2392985" y="2842639"/>
                </a:lnTo>
                <a:lnTo>
                  <a:pt x="0" y="284263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6" id="26"/>
          <p:cNvSpPr txBox="true"/>
          <p:nvPr/>
        </p:nvSpPr>
        <p:spPr>
          <a:xfrm rot="0">
            <a:off x="7086338" y="1009650"/>
            <a:ext cx="8218627" cy="1058875"/>
          </a:xfrm>
          <a:prstGeom prst="rect">
            <a:avLst/>
          </a:prstGeom>
        </p:spPr>
        <p:txBody>
          <a:bodyPr anchor="t" rtlCol="false" tIns="0" lIns="0" bIns="0" rIns="0">
            <a:spAutoFit/>
          </a:bodyPr>
          <a:lstStyle/>
          <a:p>
            <a:pPr algn="r">
              <a:lnSpc>
                <a:spcPts val="8381"/>
              </a:lnSpc>
            </a:pPr>
            <a:r>
              <a:rPr lang="en-US" b="true" sz="6870" spc="-261">
                <a:solidFill>
                  <a:srgbClr val="DC786D"/>
                </a:solidFill>
                <a:latin typeface="Cosmic Octo Medium"/>
                <a:ea typeface="Cosmic Octo Medium"/>
                <a:cs typeface="Cosmic Octo Medium"/>
                <a:sym typeface="Cosmic Octo Medium"/>
              </a:rPr>
              <a:t>Data cl</a:t>
            </a:r>
            <a:r>
              <a:rPr lang="en-US" b="true" sz="6870" spc="-261">
                <a:solidFill>
                  <a:srgbClr val="DC786D"/>
                </a:solidFill>
                <a:latin typeface="Cosmic Octo Medium"/>
                <a:ea typeface="Cosmic Octo Medium"/>
                <a:cs typeface="Cosmic Octo Medium"/>
                <a:sym typeface="Cosmic Octo Medium"/>
              </a:rPr>
              <a:t>eaning </a:t>
            </a:r>
          </a:p>
        </p:txBody>
      </p:sp>
      <p:sp>
        <p:nvSpPr>
          <p:cNvPr name="TextBox 27" id="27"/>
          <p:cNvSpPr txBox="true"/>
          <p:nvPr/>
        </p:nvSpPr>
        <p:spPr>
          <a:xfrm rot="0">
            <a:off x="2619480" y="3688764"/>
            <a:ext cx="4629093" cy="496697"/>
          </a:xfrm>
          <a:prstGeom prst="rect">
            <a:avLst/>
          </a:prstGeom>
        </p:spPr>
        <p:txBody>
          <a:bodyPr anchor="t" rtlCol="false" tIns="0" lIns="0" bIns="0" rIns="0">
            <a:spAutoFit/>
          </a:bodyPr>
          <a:lstStyle/>
          <a:p>
            <a:pPr algn="ctr">
              <a:lnSpc>
                <a:spcPts val="3904"/>
              </a:lnSpc>
            </a:pPr>
            <a:r>
              <a:rPr lang="en-US" b="true" sz="3200" spc="-121">
                <a:solidFill>
                  <a:srgbClr val="FCF7F5"/>
                </a:solidFill>
                <a:latin typeface="Cosmic Octo Medium"/>
                <a:ea typeface="Cosmic Octo Medium"/>
                <a:cs typeface="Cosmic Octo Medium"/>
                <a:sym typeface="Cosmic Octo Medium"/>
              </a:rPr>
              <a:t>Missing values </a:t>
            </a:r>
          </a:p>
        </p:txBody>
      </p:sp>
      <p:sp>
        <p:nvSpPr>
          <p:cNvPr name="TextBox 28" id="28"/>
          <p:cNvSpPr txBox="true"/>
          <p:nvPr/>
        </p:nvSpPr>
        <p:spPr>
          <a:xfrm rot="0">
            <a:off x="2362198" y="4606531"/>
            <a:ext cx="5143656" cy="1345473"/>
          </a:xfrm>
          <a:prstGeom prst="rect">
            <a:avLst/>
          </a:prstGeom>
        </p:spPr>
        <p:txBody>
          <a:bodyPr anchor="t" rtlCol="false" tIns="0" lIns="0" bIns="0" rIns="0">
            <a:spAutoFit/>
          </a:bodyPr>
          <a:lstStyle/>
          <a:p>
            <a:pPr algn="just">
              <a:lnSpc>
                <a:spcPts val="3540"/>
              </a:lnSpc>
              <a:spcBef>
                <a:spcPct val="0"/>
              </a:spcBef>
            </a:pPr>
            <a:r>
              <a:rPr lang="en-US" sz="2528">
                <a:solidFill>
                  <a:srgbClr val="534569"/>
                </a:solidFill>
                <a:latin typeface="Alice Bold"/>
                <a:ea typeface="Alice Bold"/>
                <a:cs typeface="Alice Bold"/>
                <a:sym typeface="Alice Bold"/>
              </a:rPr>
              <a:t>W</a:t>
            </a:r>
            <a:r>
              <a:rPr lang="en-US" sz="2528">
                <a:solidFill>
                  <a:srgbClr val="534569"/>
                </a:solidFill>
                <a:latin typeface="Alice Bold"/>
                <a:ea typeface="Alice Bold"/>
                <a:cs typeface="Alice Bold"/>
                <a:sym typeface="Alice Bold"/>
              </a:rPr>
              <a:t>e checked the dataset for missing or abnormal values to ensure data integrity. </a:t>
            </a:r>
          </a:p>
        </p:txBody>
      </p:sp>
      <p:sp>
        <p:nvSpPr>
          <p:cNvPr name="TextBox 29" id="29"/>
          <p:cNvSpPr txBox="true"/>
          <p:nvPr/>
        </p:nvSpPr>
        <p:spPr>
          <a:xfrm rot="0">
            <a:off x="11277844" y="3688764"/>
            <a:ext cx="3532969" cy="496697"/>
          </a:xfrm>
          <a:prstGeom prst="rect">
            <a:avLst/>
          </a:prstGeom>
        </p:spPr>
        <p:txBody>
          <a:bodyPr anchor="t" rtlCol="false" tIns="0" lIns="0" bIns="0" rIns="0">
            <a:spAutoFit/>
          </a:bodyPr>
          <a:lstStyle/>
          <a:p>
            <a:pPr algn="ctr">
              <a:lnSpc>
                <a:spcPts val="3904"/>
              </a:lnSpc>
            </a:pPr>
            <a:r>
              <a:rPr lang="en-US" b="true" sz="3200" spc="-121">
                <a:solidFill>
                  <a:srgbClr val="FCF7F5"/>
                </a:solidFill>
                <a:latin typeface="Cosmic Octo Medium"/>
                <a:ea typeface="Cosmic Octo Medium"/>
                <a:cs typeface="Cosmic Octo Medium"/>
                <a:sym typeface="Cosmic Octo Medium"/>
              </a:rPr>
              <a:t>Outliers</a:t>
            </a:r>
          </a:p>
        </p:txBody>
      </p:sp>
      <p:sp>
        <p:nvSpPr>
          <p:cNvPr name="TextBox 30" id="30"/>
          <p:cNvSpPr txBox="true"/>
          <p:nvPr/>
        </p:nvSpPr>
        <p:spPr>
          <a:xfrm rot="0">
            <a:off x="10350212" y="4596561"/>
            <a:ext cx="5143656" cy="1793148"/>
          </a:xfrm>
          <a:prstGeom prst="rect">
            <a:avLst/>
          </a:prstGeom>
        </p:spPr>
        <p:txBody>
          <a:bodyPr anchor="t" rtlCol="false" tIns="0" lIns="0" bIns="0" rIns="0">
            <a:spAutoFit/>
          </a:bodyPr>
          <a:lstStyle/>
          <a:p>
            <a:pPr algn="just">
              <a:lnSpc>
                <a:spcPts val="3540"/>
              </a:lnSpc>
              <a:spcBef>
                <a:spcPct val="0"/>
              </a:spcBef>
            </a:pPr>
            <a:r>
              <a:rPr lang="en-US" sz="2528">
                <a:solidFill>
                  <a:srgbClr val="534569"/>
                </a:solidFill>
                <a:latin typeface="Alice Bold"/>
                <a:ea typeface="Alice Bold"/>
                <a:cs typeface="Alice Bold"/>
                <a:sym typeface="Alice Bold"/>
              </a:rPr>
              <a:t>T</a:t>
            </a:r>
            <a:r>
              <a:rPr lang="en-US" sz="2528">
                <a:solidFill>
                  <a:srgbClr val="534569"/>
                </a:solidFill>
                <a:latin typeface="Alice Bold"/>
                <a:ea typeface="Alice Bold"/>
                <a:cs typeface="Alice Bold"/>
                <a:sym typeface="Alice Bold"/>
              </a:rPr>
              <a:t>o maintain the quality and reliability of the model, we examined the dataset for outliers using statistical methods.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CF7F5"/>
        </a:solidFill>
      </p:bgPr>
    </p:bg>
    <p:spTree>
      <p:nvGrpSpPr>
        <p:cNvPr id="1" name=""/>
        <p:cNvGrpSpPr/>
        <p:nvPr/>
      </p:nvGrpSpPr>
      <p:grpSpPr>
        <a:xfrm>
          <a:off x="0" y="0"/>
          <a:ext cx="0" cy="0"/>
          <a:chOff x="0" y="0"/>
          <a:chExt cx="0" cy="0"/>
        </a:xfrm>
      </p:grpSpPr>
      <p:sp>
        <p:nvSpPr>
          <p:cNvPr name="Freeform 2" id="2"/>
          <p:cNvSpPr/>
          <p:nvPr/>
        </p:nvSpPr>
        <p:spPr>
          <a:xfrm flipH="false" flipV="false" rot="0">
            <a:off x="8291935" y="-3384213"/>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35778" y="-3384213"/>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291935" y="5143500"/>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35778" y="5143500"/>
            <a:ext cx="8527713" cy="8527713"/>
          </a:xfrm>
          <a:custGeom>
            <a:avLst/>
            <a:gdLst/>
            <a:ahLst/>
            <a:cxnLst/>
            <a:rect r="r" b="b" t="t" l="l"/>
            <a:pathLst>
              <a:path h="8527713" w="8527713">
                <a:moveTo>
                  <a:pt x="0" y="0"/>
                </a:moveTo>
                <a:lnTo>
                  <a:pt x="8527713" y="0"/>
                </a:lnTo>
                <a:lnTo>
                  <a:pt x="8527713" y="8527713"/>
                </a:lnTo>
                <a:lnTo>
                  <a:pt x="0" y="8527713"/>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6622840" y="-52947"/>
            <a:ext cx="2864146" cy="10995720"/>
            <a:chOff x="0" y="0"/>
            <a:chExt cx="754343" cy="2895992"/>
          </a:xfrm>
        </p:grpSpPr>
        <p:sp>
          <p:nvSpPr>
            <p:cNvPr name="Freeform 7" id="7"/>
            <p:cNvSpPr/>
            <p:nvPr/>
          </p:nvSpPr>
          <p:spPr>
            <a:xfrm flipH="false" flipV="false" rot="0">
              <a:off x="0" y="0"/>
              <a:ext cx="754343" cy="2895992"/>
            </a:xfrm>
            <a:custGeom>
              <a:avLst/>
              <a:gdLst/>
              <a:ahLst/>
              <a:cxnLst/>
              <a:rect r="r" b="b" t="t" l="l"/>
              <a:pathLst>
                <a:path h="2895992" w="754343">
                  <a:moveTo>
                    <a:pt x="0" y="0"/>
                  </a:moveTo>
                  <a:lnTo>
                    <a:pt x="754343" y="0"/>
                  </a:lnTo>
                  <a:lnTo>
                    <a:pt x="754343" y="2895992"/>
                  </a:lnTo>
                  <a:lnTo>
                    <a:pt x="0" y="2895992"/>
                  </a:lnTo>
                  <a:close/>
                </a:path>
              </a:pathLst>
            </a:custGeom>
            <a:solidFill>
              <a:srgbClr val="534569"/>
            </a:solidFill>
          </p:spPr>
        </p:sp>
        <p:sp>
          <p:nvSpPr>
            <p:cNvPr name="TextBox 8" id="8"/>
            <p:cNvSpPr txBox="true"/>
            <p:nvPr/>
          </p:nvSpPr>
          <p:spPr>
            <a:xfrm>
              <a:off x="0" y="-38100"/>
              <a:ext cx="754343" cy="2934092"/>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028700" y="4584402"/>
            <a:ext cx="4330451" cy="643511"/>
            <a:chOff x="0" y="0"/>
            <a:chExt cx="1140530" cy="169484"/>
          </a:xfrm>
        </p:grpSpPr>
        <p:sp>
          <p:nvSpPr>
            <p:cNvPr name="Freeform 10" id="10"/>
            <p:cNvSpPr/>
            <p:nvPr/>
          </p:nvSpPr>
          <p:spPr>
            <a:xfrm flipH="false" flipV="false" rot="0">
              <a:off x="0" y="0"/>
              <a:ext cx="1140530" cy="169484"/>
            </a:xfrm>
            <a:custGeom>
              <a:avLst/>
              <a:gdLst/>
              <a:ahLst/>
              <a:cxnLst/>
              <a:rect r="r" b="b" t="t" l="l"/>
              <a:pathLst>
                <a:path h="169484" w="1140530">
                  <a:moveTo>
                    <a:pt x="35756" y="0"/>
                  </a:moveTo>
                  <a:lnTo>
                    <a:pt x="1104775" y="0"/>
                  </a:lnTo>
                  <a:cubicBezTo>
                    <a:pt x="1124522" y="0"/>
                    <a:pt x="1140530" y="16008"/>
                    <a:pt x="1140530" y="35756"/>
                  </a:cubicBezTo>
                  <a:lnTo>
                    <a:pt x="1140530" y="133729"/>
                  </a:lnTo>
                  <a:cubicBezTo>
                    <a:pt x="1140530" y="153476"/>
                    <a:pt x="1124522" y="169484"/>
                    <a:pt x="1104775" y="169484"/>
                  </a:cubicBezTo>
                  <a:lnTo>
                    <a:pt x="35756" y="169484"/>
                  </a:lnTo>
                  <a:cubicBezTo>
                    <a:pt x="16008" y="169484"/>
                    <a:pt x="0" y="153476"/>
                    <a:pt x="0" y="133729"/>
                  </a:cubicBezTo>
                  <a:lnTo>
                    <a:pt x="0" y="35756"/>
                  </a:lnTo>
                  <a:cubicBezTo>
                    <a:pt x="0" y="16008"/>
                    <a:pt x="16008" y="0"/>
                    <a:pt x="35756" y="0"/>
                  </a:cubicBezTo>
                  <a:close/>
                </a:path>
              </a:pathLst>
            </a:custGeom>
            <a:solidFill>
              <a:srgbClr val="7867B4"/>
            </a:solidFill>
          </p:spPr>
        </p:sp>
        <p:sp>
          <p:nvSpPr>
            <p:cNvPr name="TextBox 11" id="11"/>
            <p:cNvSpPr txBox="true"/>
            <p:nvPr/>
          </p:nvSpPr>
          <p:spPr>
            <a:xfrm>
              <a:off x="0" y="-38100"/>
              <a:ext cx="1140530" cy="207584"/>
            </a:xfrm>
            <a:prstGeom prst="rect">
              <a:avLst/>
            </a:prstGeom>
          </p:spPr>
          <p:txBody>
            <a:bodyPr anchor="ctr" rtlCol="false" tIns="50800" lIns="50800" bIns="50800" rIns="50800"/>
            <a:lstStyle/>
            <a:p>
              <a:pPr algn="ctr">
                <a:lnSpc>
                  <a:spcPts val="2940"/>
                </a:lnSpc>
              </a:pPr>
            </a:p>
          </p:txBody>
        </p:sp>
      </p:grpSp>
      <p:grpSp>
        <p:nvGrpSpPr>
          <p:cNvPr name="Group 12" id="12"/>
          <p:cNvGrpSpPr/>
          <p:nvPr/>
        </p:nvGrpSpPr>
        <p:grpSpPr>
          <a:xfrm rot="0">
            <a:off x="1028700" y="5502056"/>
            <a:ext cx="4330451" cy="3756244"/>
            <a:chOff x="0" y="0"/>
            <a:chExt cx="1140530" cy="989299"/>
          </a:xfrm>
        </p:grpSpPr>
        <p:sp>
          <p:nvSpPr>
            <p:cNvPr name="Freeform 13" id="13"/>
            <p:cNvSpPr/>
            <p:nvPr/>
          </p:nvSpPr>
          <p:spPr>
            <a:xfrm flipH="false" flipV="false" rot="0">
              <a:off x="0" y="0"/>
              <a:ext cx="1140530" cy="989299"/>
            </a:xfrm>
            <a:custGeom>
              <a:avLst/>
              <a:gdLst/>
              <a:ahLst/>
              <a:cxnLst/>
              <a:rect r="r" b="b" t="t" l="l"/>
              <a:pathLst>
                <a:path h="989299" w="1140530">
                  <a:moveTo>
                    <a:pt x="35756" y="0"/>
                  </a:moveTo>
                  <a:lnTo>
                    <a:pt x="1104775" y="0"/>
                  </a:lnTo>
                  <a:cubicBezTo>
                    <a:pt x="1124522" y="0"/>
                    <a:pt x="1140530" y="16008"/>
                    <a:pt x="1140530" y="35756"/>
                  </a:cubicBezTo>
                  <a:lnTo>
                    <a:pt x="1140530" y="953543"/>
                  </a:lnTo>
                  <a:cubicBezTo>
                    <a:pt x="1140530" y="973290"/>
                    <a:pt x="1124522" y="989299"/>
                    <a:pt x="1104775" y="989299"/>
                  </a:cubicBezTo>
                  <a:lnTo>
                    <a:pt x="35756" y="989299"/>
                  </a:lnTo>
                  <a:cubicBezTo>
                    <a:pt x="16008" y="989299"/>
                    <a:pt x="0" y="973290"/>
                    <a:pt x="0" y="953543"/>
                  </a:cubicBezTo>
                  <a:lnTo>
                    <a:pt x="0" y="35756"/>
                  </a:lnTo>
                  <a:cubicBezTo>
                    <a:pt x="0" y="16008"/>
                    <a:pt x="16008" y="0"/>
                    <a:pt x="35756" y="0"/>
                  </a:cubicBezTo>
                  <a:close/>
                </a:path>
              </a:pathLst>
            </a:custGeom>
            <a:solidFill>
              <a:srgbClr val="EECACA"/>
            </a:solidFill>
          </p:spPr>
        </p:sp>
        <p:sp>
          <p:nvSpPr>
            <p:cNvPr name="TextBox 14" id="14"/>
            <p:cNvSpPr txBox="true"/>
            <p:nvPr/>
          </p:nvSpPr>
          <p:spPr>
            <a:xfrm>
              <a:off x="0" y="-38100"/>
              <a:ext cx="1140530" cy="1027399"/>
            </a:xfrm>
            <a:prstGeom prst="rect">
              <a:avLst/>
            </a:prstGeom>
          </p:spPr>
          <p:txBody>
            <a:bodyPr anchor="ctr" rtlCol="false" tIns="50800" lIns="50800" bIns="50800" rIns="50800"/>
            <a:lstStyle/>
            <a:p>
              <a:pPr algn="ctr">
                <a:lnSpc>
                  <a:spcPts val="2940"/>
                </a:lnSpc>
              </a:pPr>
            </a:p>
          </p:txBody>
        </p:sp>
      </p:grpSp>
      <p:grpSp>
        <p:nvGrpSpPr>
          <p:cNvPr name="Group 15" id="15"/>
          <p:cNvGrpSpPr/>
          <p:nvPr/>
        </p:nvGrpSpPr>
        <p:grpSpPr>
          <a:xfrm rot="0">
            <a:off x="6001607" y="4584402"/>
            <a:ext cx="4330451" cy="643511"/>
            <a:chOff x="0" y="0"/>
            <a:chExt cx="1140530" cy="169484"/>
          </a:xfrm>
        </p:grpSpPr>
        <p:sp>
          <p:nvSpPr>
            <p:cNvPr name="Freeform 16" id="16"/>
            <p:cNvSpPr/>
            <p:nvPr/>
          </p:nvSpPr>
          <p:spPr>
            <a:xfrm flipH="false" flipV="false" rot="0">
              <a:off x="0" y="0"/>
              <a:ext cx="1140530" cy="169484"/>
            </a:xfrm>
            <a:custGeom>
              <a:avLst/>
              <a:gdLst/>
              <a:ahLst/>
              <a:cxnLst/>
              <a:rect r="r" b="b" t="t" l="l"/>
              <a:pathLst>
                <a:path h="169484" w="1140530">
                  <a:moveTo>
                    <a:pt x="35756" y="0"/>
                  </a:moveTo>
                  <a:lnTo>
                    <a:pt x="1104775" y="0"/>
                  </a:lnTo>
                  <a:cubicBezTo>
                    <a:pt x="1124522" y="0"/>
                    <a:pt x="1140530" y="16008"/>
                    <a:pt x="1140530" y="35756"/>
                  </a:cubicBezTo>
                  <a:lnTo>
                    <a:pt x="1140530" y="133729"/>
                  </a:lnTo>
                  <a:cubicBezTo>
                    <a:pt x="1140530" y="153476"/>
                    <a:pt x="1124522" y="169484"/>
                    <a:pt x="1104775" y="169484"/>
                  </a:cubicBezTo>
                  <a:lnTo>
                    <a:pt x="35756" y="169484"/>
                  </a:lnTo>
                  <a:cubicBezTo>
                    <a:pt x="16008" y="169484"/>
                    <a:pt x="0" y="153476"/>
                    <a:pt x="0" y="133729"/>
                  </a:cubicBezTo>
                  <a:lnTo>
                    <a:pt x="0" y="35756"/>
                  </a:lnTo>
                  <a:cubicBezTo>
                    <a:pt x="0" y="16008"/>
                    <a:pt x="16008" y="0"/>
                    <a:pt x="35756" y="0"/>
                  </a:cubicBezTo>
                  <a:close/>
                </a:path>
              </a:pathLst>
            </a:custGeom>
            <a:solidFill>
              <a:srgbClr val="7867B4"/>
            </a:solidFill>
          </p:spPr>
        </p:sp>
        <p:sp>
          <p:nvSpPr>
            <p:cNvPr name="TextBox 17" id="17"/>
            <p:cNvSpPr txBox="true"/>
            <p:nvPr/>
          </p:nvSpPr>
          <p:spPr>
            <a:xfrm>
              <a:off x="0" y="-38100"/>
              <a:ext cx="1140530" cy="207584"/>
            </a:xfrm>
            <a:prstGeom prst="rect">
              <a:avLst/>
            </a:prstGeom>
          </p:spPr>
          <p:txBody>
            <a:bodyPr anchor="ctr" rtlCol="false" tIns="50800" lIns="50800" bIns="50800" rIns="50800"/>
            <a:lstStyle/>
            <a:p>
              <a:pPr algn="ctr">
                <a:lnSpc>
                  <a:spcPts val="2940"/>
                </a:lnSpc>
              </a:pPr>
            </a:p>
          </p:txBody>
        </p:sp>
      </p:grpSp>
      <p:grpSp>
        <p:nvGrpSpPr>
          <p:cNvPr name="Group 18" id="18"/>
          <p:cNvGrpSpPr/>
          <p:nvPr/>
        </p:nvGrpSpPr>
        <p:grpSpPr>
          <a:xfrm rot="0">
            <a:off x="6001607" y="5502056"/>
            <a:ext cx="4330451" cy="3756244"/>
            <a:chOff x="0" y="0"/>
            <a:chExt cx="1140530" cy="989299"/>
          </a:xfrm>
        </p:grpSpPr>
        <p:sp>
          <p:nvSpPr>
            <p:cNvPr name="Freeform 19" id="19"/>
            <p:cNvSpPr/>
            <p:nvPr/>
          </p:nvSpPr>
          <p:spPr>
            <a:xfrm flipH="false" flipV="false" rot="0">
              <a:off x="0" y="0"/>
              <a:ext cx="1140530" cy="989299"/>
            </a:xfrm>
            <a:custGeom>
              <a:avLst/>
              <a:gdLst/>
              <a:ahLst/>
              <a:cxnLst/>
              <a:rect r="r" b="b" t="t" l="l"/>
              <a:pathLst>
                <a:path h="989299" w="1140530">
                  <a:moveTo>
                    <a:pt x="35756" y="0"/>
                  </a:moveTo>
                  <a:lnTo>
                    <a:pt x="1104775" y="0"/>
                  </a:lnTo>
                  <a:cubicBezTo>
                    <a:pt x="1124522" y="0"/>
                    <a:pt x="1140530" y="16008"/>
                    <a:pt x="1140530" y="35756"/>
                  </a:cubicBezTo>
                  <a:lnTo>
                    <a:pt x="1140530" y="953543"/>
                  </a:lnTo>
                  <a:cubicBezTo>
                    <a:pt x="1140530" y="973290"/>
                    <a:pt x="1124522" y="989299"/>
                    <a:pt x="1104775" y="989299"/>
                  </a:cubicBezTo>
                  <a:lnTo>
                    <a:pt x="35756" y="989299"/>
                  </a:lnTo>
                  <a:cubicBezTo>
                    <a:pt x="16008" y="989299"/>
                    <a:pt x="0" y="973290"/>
                    <a:pt x="0" y="953543"/>
                  </a:cubicBezTo>
                  <a:lnTo>
                    <a:pt x="0" y="35756"/>
                  </a:lnTo>
                  <a:cubicBezTo>
                    <a:pt x="0" y="16008"/>
                    <a:pt x="16008" y="0"/>
                    <a:pt x="35756" y="0"/>
                  </a:cubicBezTo>
                  <a:close/>
                </a:path>
              </a:pathLst>
            </a:custGeom>
            <a:solidFill>
              <a:srgbClr val="EECACA"/>
            </a:solidFill>
          </p:spPr>
        </p:sp>
        <p:sp>
          <p:nvSpPr>
            <p:cNvPr name="TextBox 20" id="20"/>
            <p:cNvSpPr txBox="true"/>
            <p:nvPr/>
          </p:nvSpPr>
          <p:spPr>
            <a:xfrm>
              <a:off x="0" y="-38100"/>
              <a:ext cx="1140530" cy="1027399"/>
            </a:xfrm>
            <a:prstGeom prst="rect">
              <a:avLst/>
            </a:prstGeom>
          </p:spPr>
          <p:txBody>
            <a:bodyPr anchor="ctr" rtlCol="false" tIns="50800" lIns="50800" bIns="50800" rIns="50800"/>
            <a:lstStyle/>
            <a:p>
              <a:pPr algn="ctr">
                <a:lnSpc>
                  <a:spcPts val="2940"/>
                </a:lnSpc>
              </a:pPr>
            </a:p>
          </p:txBody>
        </p:sp>
      </p:grpSp>
      <p:grpSp>
        <p:nvGrpSpPr>
          <p:cNvPr name="Group 21" id="21"/>
          <p:cNvGrpSpPr/>
          <p:nvPr/>
        </p:nvGrpSpPr>
        <p:grpSpPr>
          <a:xfrm rot="0">
            <a:off x="10974514" y="4584402"/>
            <a:ext cx="4330451" cy="643511"/>
            <a:chOff x="0" y="0"/>
            <a:chExt cx="1140530" cy="169484"/>
          </a:xfrm>
        </p:grpSpPr>
        <p:sp>
          <p:nvSpPr>
            <p:cNvPr name="Freeform 22" id="22"/>
            <p:cNvSpPr/>
            <p:nvPr/>
          </p:nvSpPr>
          <p:spPr>
            <a:xfrm flipH="false" flipV="false" rot="0">
              <a:off x="0" y="0"/>
              <a:ext cx="1140530" cy="169484"/>
            </a:xfrm>
            <a:custGeom>
              <a:avLst/>
              <a:gdLst/>
              <a:ahLst/>
              <a:cxnLst/>
              <a:rect r="r" b="b" t="t" l="l"/>
              <a:pathLst>
                <a:path h="169484" w="1140530">
                  <a:moveTo>
                    <a:pt x="35756" y="0"/>
                  </a:moveTo>
                  <a:lnTo>
                    <a:pt x="1104775" y="0"/>
                  </a:lnTo>
                  <a:cubicBezTo>
                    <a:pt x="1124522" y="0"/>
                    <a:pt x="1140530" y="16008"/>
                    <a:pt x="1140530" y="35756"/>
                  </a:cubicBezTo>
                  <a:lnTo>
                    <a:pt x="1140530" y="133729"/>
                  </a:lnTo>
                  <a:cubicBezTo>
                    <a:pt x="1140530" y="153476"/>
                    <a:pt x="1124522" y="169484"/>
                    <a:pt x="1104775" y="169484"/>
                  </a:cubicBezTo>
                  <a:lnTo>
                    <a:pt x="35756" y="169484"/>
                  </a:lnTo>
                  <a:cubicBezTo>
                    <a:pt x="16008" y="169484"/>
                    <a:pt x="0" y="153476"/>
                    <a:pt x="0" y="133729"/>
                  </a:cubicBezTo>
                  <a:lnTo>
                    <a:pt x="0" y="35756"/>
                  </a:lnTo>
                  <a:cubicBezTo>
                    <a:pt x="0" y="16008"/>
                    <a:pt x="16008" y="0"/>
                    <a:pt x="35756" y="0"/>
                  </a:cubicBezTo>
                  <a:close/>
                </a:path>
              </a:pathLst>
            </a:custGeom>
            <a:solidFill>
              <a:srgbClr val="7867B4"/>
            </a:solidFill>
          </p:spPr>
        </p:sp>
        <p:sp>
          <p:nvSpPr>
            <p:cNvPr name="TextBox 23" id="23"/>
            <p:cNvSpPr txBox="true"/>
            <p:nvPr/>
          </p:nvSpPr>
          <p:spPr>
            <a:xfrm>
              <a:off x="0" y="-38100"/>
              <a:ext cx="1140530" cy="207584"/>
            </a:xfrm>
            <a:prstGeom prst="rect">
              <a:avLst/>
            </a:prstGeom>
          </p:spPr>
          <p:txBody>
            <a:bodyPr anchor="ctr" rtlCol="false" tIns="50800" lIns="50800" bIns="50800" rIns="50800"/>
            <a:lstStyle/>
            <a:p>
              <a:pPr algn="ctr">
                <a:lnSpc>
                  <a:spcPts val="2940"/>
                </a:lnSpc>
              </a:pPr>
            </a:p>
          </p:txBody>
        </p:sp>
      </p:grpSp>
      <p:grpSp>
        <p:nvGrpSpPr>
          <p:cNvPr name="Group 24" id="24"/>
          <p:cNvGrpSpPr/>
          <p:nvPr/>
        </p:nvGrpSpPr>
        <p:grpSpPr>
          <a:xfrm rot="0">
            <a:off x="10974514" y="5502056"/>
            <a:ext cx="4330451" cy="3756244"/>
            <a:chOff x="0" y="0"/>
            <a:chExt cx="1140530" cy="989299"/>
          </a:xfrm>
        </p:grpSpPr>
        <p:sp>
          <p:nvSpPr>
            <p:cNvPr name="Freeform 25" id="25"/>
            <p:cNvSpPr/>
            <p:nvPr/>
          </p:nvSpPr>
          <p:spPr>
            <a:xfrm flipH="false" flipV="false" rot="0">
              <a:off x="0" y="0"/>
              <a:ext cx="1140530" cy="989299"/>
            </a:xfrm>
            <a:custGeom>
              <a:avLst/>
              <a:gdLst/>
              <a:ahLst/>
              <a:cxnLst/>
              <a:rect r="r" b="b" t="t" l="l"/>
              <a:pathLst>
                <a:path h="989299" w="1140530">
                  <a:moveTo>
                    <a:pt x="35756" y="0"/>
                  </a:moveTo>
                  <a:lnTo>
                    <a:pt x="1104775" y="0"/>
                  </a:lnTo>
                  <a:cubicBezTo>
                    <a:pt x="1124522" y="0"/>
                    <a:pt x="1140530" y="16008"/>
                    <a:pt x="1140530" y="35756"/>
                  </a:cubicBezTo>
                  <a:lnTo>
                    <a:pt x="1140530" y="953543"/>
                  </a:lnTo>
                  <a:cubicBezTo>
                    <a:pt x="1140530" y="973290"/>
                    <a:pt x="1124522" y="989299"/>
                    <a:pt x="1104775" y="989299"/>
                  </a:cubicBezTo>
                  <a:lnTo>
                    <a:pt x="35756" y="989299"/>
                  </a:lnTo>
                  <a:cubicBezTo>
                    <a:pt x="16008" y="989299"/>
                    <a:pt x="0" y="973290"/>
                    <a:pt x="0" y="953543"/>
                  </a:cubicBezTo>
                  <a:lnTo>
                    <a:pt x="0" y="35756"/>
                  </a:lnTo>
                  <a:cubicBezTo>
                    <a:pt x="0" y="16008"/>
                    <a:pt x="16008" y="0"/>
                    <a:pt x="35756" y="0"/>
                  </a:cubicBezTo>
                  <a:close/>
                </a:path>
              </a:pathLst>
            </a:custGeom>
            <a:solidFill>
              <a:srgbClr val="EECACA"/>
            </a:solidFill>
          </p:spPr>
        </p:sp>
        <p:sp>
          <p:nvSpPr>
            <p:cNvPr name="TextBox 26" id="26"/>
            <p:cNvSpPr txBox="true"/>
            <p:nvPr/>
          </p:nvSpPr>
          <p:spPr>
            <a:xfrm>
              <a:off x="0" y="-38100"/>
              <a:ext cx="1140530" cy="1027399"/>
            </a:xfrm>
            <a:prstGeom prst="rect">
              <a:avLst/>
            </a:prstGeom>
          </p:spPr>
          <p:txBody>
            <a:bodyPr anchor="ctr" rtlCol="false" tIns="50800" lIns="50800" bIns="50800" rIns="50800"/>
            <a:lstStyle/>
            <a:p>
              <a:pPr algn="ctr">
                <a:lnSpc>
                  <a:spcPts val="2940"/>
                </a:lnSpc>
              </a:pPr>
            </a:p>
          </p:txBody>
        </p:sp>
      </p:grpSp>
      <p:sp>
        <p:nvSpPr>
          <p:cNvPr name="Freeform 27" id="27"/>
          <p:cNvSpPr/>
          <p:nvPr/>
        </p:nvSpPr>
        <p:spPr>
          <a:xfrm flipH="false" flipV="false" rot="0">
            <a:off x="6024532" y="6991855"/>
            <a:ext cx="4307527" cy="1780151"/>
          </a:xfrm>
          <a:custGeom>
            <a:avLst/>
            <a:gdLst/>
            <a:ahLst/>
            <a:cxnLst/>
            <a:rect r="r" b="b" t="t" l="l"/>
            <a:pathLst>
              <a:path h="1780151" w="4307527">
                <a:moveTo>
                  <a:pt x="0" y="0"/>
                </a:moveTo>
                <a:lnTo>
                  <a:pt x="4307526" y="0"/>
                </a:lnTo>
                <a:lnTo>
                  <a:pt x="4307526" y="1780151"/>
                </a:lnTo>
                <a:lnTo>
                  <a:pt x="0" y="1780151"/>
                </a:lnTo>
                <a:lnTo>
                  <a:pt x="0" y="0"/>
                </a:lnTo>
                <a:close/>
              </a:path>
            </a:pathLst>
          </a:custGeom>
          <a:blipFill>
            <a:blip r:embed="rId4"/>
            <a:stretch>
              <a:fillRect l="0" t="0" r="0" b="0"/>
            </a:stretch>
          </a:blipFill>
        </p:spPr>
      </p:sp>
      <p:sp>
        <p:nvSpPr>
          <p:cNvPr name="Freeform 28" id="28"/>
          <p:cNvSpPr/>
          <p:nvPr/>
        </p:nvSpPr>
        <p:spPr>
          <a:xfrm flipH="false" flipV="false" rot="0">
            <a:off x="11173884" y="7380178"/>
            <a:ext cx="3741946" cy="1096209"/>
          </a:xfrm>
          <a:custGeom>
            <a:avLst/>
            <a:gdLst/>
            <a:ahLst/>
            <a:cxnLst/>
            <a:rect r="r" b="b" t="t" l="l"/>
            <a:pathLst>
              <a:path h="1096209" w="3741946">
                <a:moveTo>
                  <a:pt x="0" y="0"/>
                </a:moveTo>
                <a:lnTo>
                  <a:pt x="3741946" y="0"/>
                </a:lnTo>
                <a:lnTo>
                  <a:pt x="3741946" y="1096209"/>
                </a:lnTo>
                <a:lnTo>
                  <a:pt x="0" y="1096209"/>
                </a:lnTo>
                <a:lnTo>
                  <a:pt x="0" y="0"/>
                </a:lnTo>
                <a:close/>
              </a:path>
            </a:pathLst>
          </a:custGeom>
          <a:blipFill>
            <a:blip r:embed="rId5"/>
            <a:stretch>
              <a:fillRect l="0" t="0" r="0" b="0"/>
            </a:stretch>
          </a:blipFill>
        </p:spPr>
      </p:sp>
      <p:sp>
        <p:nvSpPr>
          <p:cNvPr name="Freeform 29" id="29"/>
          <p:cNvSpPr/>
          <p:nvPr/>
        </p:nvSpPr>
        <p:spPr>
          <a:xfrm flipH="false" flipV="false" rot="0">
            <a:off x="1153357" y="7380178"/>
            <a:ext cx="4018806" cy="1665451"/>
          </a:xfrm>
          <a:custGeom>
            <a:avLst/>
            <a:gdLst/>
            <a:ahLst/>
            <a:cxnLst/>
            <a:rect r="r" b="b" t="t" l="l"/>
            <a:pathLst>
              <a:path h="1665451" w="4018806">
                <a:moveTo>
                  <a:pt x="0" y="0"/>
                </a:moveTo>
                <a:lnTo>
                  <a:pt x="4018806" y="0"/>
                </a:lnTo>
                <a:lnTo>
                  <a:pt x="4018806" y="1665451"/>
                </a:lnTo>
                <a:lnTo>
                  <a:pt x="0" y="1665451"/>
                </a:lnTo>
                <a:lnTo>
                  <a:pt x="0" y="0"/>
                </a:lnTo>
                <a:close/>
              </a:path>
            </a:pathLst>
          </a:custGeom>
          <a:blipFill>
            <a:blip r:embed="rId6"/>
            <a:stretch>
              <a:fillRect l="0" t="0" r="0" b="0"/>
            </a:stretch>
          </a:blipFill>
        </p:spPr>
      </p:sp>
      <p:sp>
        <p:nvSpPr>
          <p:cNvPr name="TextBox 30" id="30"/>
          <p:cNvSpPr txBox="true"/>
          <p:nvPr/>
        </p:nvSpPr>
        <p:spPr>
          <a:xfrm rot="0">
            <a:off x="3107665" y="860594"/>
            <a:ext cx="10061095" cy="2116150"/>
          </a:xfrm>
          <a:prstGeom prst="rect">
            <a:avLst/>
          </a:prstGeom>
        </p:spPr>
        <p:txBody>
          <a:bodyPr anchor="t" rtlCol="false" tIns="0" lIns="0" bIns="0" rIns="0">
            <a:spAutoFit/>
          </a:bodyPr>
          <a:lstStyle/>
          <a:p>
            <a:pPr algn="ctr">
              <a:lnSpc>
                <a:spcPts val="8381"/>
              </a:lnSpc>
            </a:pPr>
            <a:r>
              <a:rPr lang="en-US" b="true" sz="6870" spc="-261">
                <a:solidFill>
                  <a:srgbClr val="DC786D"/>
                </a:solidFill>
                <a:latin typeface="Cosmic Octo Medium"/>
                <a:ea typeface="Cosmic Octo Medium"/>
                <a:cs typeface="Cosmic Octo Medium"/>
                <a:sym typeface="Cosmic Octo Medium"/>
              </a:rPr>
              <a:t>DATA TRABSFORMATION</a:t>
            </a:r>
          </a:p>
        </p:txBody>
      </p:sp>
      <p:sp>
        <p:nvSpPr>
          <p:cNvPr name="TextBox 31" id="31"/>
          <p:cNvSpPr txBox="true"/>
          <p:nvPr/>
        </p:nvSpPr>
        <p:spPr>
          <a:xfrm rot="0">
            <a:off x="1225930" y="4646803"/>
            <a:ext cx="3935991" cy="496697"/>
          </a:xfrm>
          <a:prstGeom prst="rect">
            <a:avLst/>
          </a:prstGeom>
        </p:spPr>
        <p:txBody>
          <a:bodyPr anchor="t" rtlCol="false" tIns="0" lIns="0" bIns="0" rIns="0">
            <a:spAutoFit/>
          </a:bodyPr>
          <a:lstStyle/>
          <a:p>
            <a:pPr algn="ctr">
              <a:lnSpc>
                <a:spcPts val="3904"/>
              </a:lnSpc>
            </a:pPr>
            <a:r>
              <a:rPr lang="en-US" b="true" sz="3200" spc="-121">
                <a:solidFill>
                  <a:srgbClr val="FCF7F5"/>
                </a:solidFill>
                <a:latin typeface="Cosmic Octo Medium"/>
                <a:ea typeface="Cosmic Octo Medium"/>
                <a:cs typeface="Cosmic Octo Medium"/>
                <a:sym typeface="Cosmic Octo Medium"/>
              </a:rPr>
              <a:t>Discretization </a:t>
            </a:r>
          </a:p>
        </p:txBody>
      </p:sp>
      <p:sp>
        <p:nvSpPr>
          <p:cNvPr name="TextBox 32" id="32"/>
          <p:cNvSpPr txBox="true"/>
          <p:nvPr/>
        </p:nvSpPr>
        <p:spPr>
          <a:xfrm rot="0">
            <a:off x="1153357" y="5591062"/>
            <a:ext cx="4086250" cy="1527438"/>
          </a:xfrm>
          <a:prstGeom prst="rect">
            <a:avLst/>
          </a:prstGeom>
        </p:spPr>
        <p:txBody>
          <a:bodyPr anchor="t" rtlCol="false" tIns="0" lIns="0" bIns="0" rIns="0">
            <a:spAutoFit/>
          </a:bodyPr>
          <a:lstStyle/>
          <a:p>
            <a:pPr algn="just">
              <a:lnSpc>
                <a:spcPts val="2435"/>
              </a:lnSpc>
              <a:spcBef>
                <a:spcPct val="0"/>
              </a:spcBef>
            </a:pPr>
            <a:r>
              <a:rPr lang="en-US" sz="1739">
                <a:solidFill>
                  <a:srgbClr val="534569"/>
                </a:solidFill>
                <a:latin typeface="Alice Bold"/>
                <a:ea typeface="Alice Bold"/>
                <a:cs typeface="Alice Bold"/>
                <a:sym typeface="Alice Bold"/>
              </a:rPr>
              <a:t>We c</a:t>
            </a:r>
            <a:r>
              <a:rPr lang="en-US" sz="1739">
                <a:solidFill>
                  <a:srgbClr val="534569"/>
                </a:solidFill>
                <a:latin typeface="Alice Bold"/>
                <a:ea typeface="Alice Bold"/>
                <a:cs typeface="Alice Bold"/>
                <a:sym typeface="Alice Bold"/>
              </a:rPr>
              <a:t>reated meaningful groups from continuous features—such as age ranges—to simplify interpretation and reveal clearer patterns in relation to heart disease. </a:t>
            </a:r>
          </a:p>
        </p:txBody>
      </p:sp>
      <p:sp>
        <p:nvSpPr>
          <p:cNvPr name="TextBox 33" id="33"/>
          <p:cNvSpPr txBox="true"/>
          <p:nvPr/>
        </p:nvSpPr>
        <p:spPr>
          <a:xfrm rot="0">
            <a:off x="6400348" y="4653047"/>
            <a:ext cx="3532969" cy="496697"/>
          </a:xfrm>
          <a:prstGeom prst="rect">
            <a:avLst/>
          </a:prstGeom>
        </p:spPr>
        <p:txBody>
          <a:bodyPr anchor="t" rtlCol="false" tIns="0" lIns="0" bIns="0" rIns="0">
            <a:spAutoFit/>
          </a:bodyPr>
          <a:lstStyle/>
          <a:p>
            <a:pPr algn="ctr">
              <a:lnSpc>
                <a:spcPts val="3904"/>
              </a:lnSpc>
            </a:pPr>
            <a:r>
              <a:rPr lang="en-US" b="true" sz="3200" spc="-121">
                <a:solidFill>
                  <a:srgbClr val="FCF7F5"/>
                </a:solidFill>
                <a:latin typeface="Cosmic Octo Medium"/>
                <a:ea typeface="Cosmic Octo Medium"/>
                <a:cs typeface="Cosmic Octo Medium"/>
                <a:sym typeface="Cosmic Octo Medium"/>
              </a:rPr>
              <a:t>Encoding </a:t>
            </a:r>
          </a:p>
        </p:txBody>
      </p:sp>
      <p:sp>
        <p:nvSpPr>
          <p:cNvPr name="TextBox 34" id="34"/>
          <p:cNvSpPr txBox="true"/>
          <p:nvPr/>
        </p:nvSpPr>
        <p:spPr>
          <a:xfrm rot="0">
            <a:off x="6139275" y="5591062"/>
            <a:ext cx="3997874" cy="1163358"/>
          </a:xfrm>
          <a:prstGeom prst="rect">
            <a:avLst/>
          </a:prstGeom>
        </p:spPr>
        <p:txBody>
          <a:bodyPr anchor="t" rtlCol="false" tIns="0" lIns="0" bIns="0" rIns="0">
            <a:spAutoFit/>
          </a:bodyPr>
          <a:lstStyle/>
          <a:p>
            <a:pPr algn="just">
              <a:lnSpc>
                <a:spcPts val="3077"/>
              </a:lnSpc>
              <a:spcBef>
                <a:spcPct val="0"/>
              </a:spcBef>
            </a:pPr>
            <a:r>
              <a:rPr lang="en-US" sz="2198">
                <a:solidFill>
                  <a:srgbClr val="534569"/>
                </a:solidFill>
                <a:latin typeface="Alice Bold"/>
                <a:ea typeface="Alice Bold"/>
                <a:cs typeface="Alice Bold"/>
                <a:sym typeface="Alice Bold"/>
              </a:rPr>
              <a:t>We c</a:t>
            </a:r>
            <a:r>
              <a:rPr lang="en-US" sz="2198">
                <a:solidFill>
                  <a:srgbClr val="534569"/>
                </a:solidFill>
                <a:latin typeface="Alice Bold"/>
                <a:ea typeface="Alice Bold"/>
                <a:cs typeface="Alice Bold"/>
                <a:sym typeface="Alice Bold"/>
              </a:rPr>
              <a:t>onverted all categorical attributes into numerical values using label encoding. </a:t>
            </a:r>
          </a:p>
        </p:txBody>
      </p:sp>
      <p:sp>
        <p:nvSpPr>
          <p:cNvPr name="TextBox 35" id="35"/>
          <p:cNvSpPr txBox="true"/>
          <p:nvPr/>
        </p:nvSpPr>
        <p:spPr>
          <a:xfrm rot="0">
            <a:off x="11173884" y="4646803"/>
            <a:ext cx="3931710" cy="496697"/>
          </a:xfrm>
          <a:prstGeom prst="rect">
            <a:avLst/>
          </a:prstGeom>
        </p:spPr>
        <p:txBody>
          <a:bodyPr anchor="t" rtlCol="false" tIns="0" lIns="0" bIns="0" rIns="0">
            <a:spAutoFit/>
          </a:bodyPr>
          <a:lstStyle/>
          <a:p>
            <a:pPr algn="ctr">
              <a:lnSpc>
                <a:spcPts val="3904"/>
              </a:lnSpc>
            </a:pPr>
            <a:r>
              <a:rPr lang="en-US" b="true" sz="3200" spc="-121">
                <a:solidFill>
                  <a:srgbClr val="FCF7F5"/>
                </a:solidFill>
                <a:latin typeface="Cosmic Octo Medium"/>
                <a:ea typeface="Cosmic Octo Medium"/>
                <a:cs typeface="Cosmic Octo Medium"/>
                <a:sym typeface="Cosmic Octo Medium"/>
              </a:rPr>
              <a:t>Normalization </a:t>
            </a:r>
          </a:p>
        </p:txBody>
      </p:sp>
      <p:sp>
        <p:nvSpPr>
          <p:cNvPr name="TextBox 36" id="36"/>
          <p:cNvSpPr txBox="true"/>
          <p:nvPr/>
        </p:nvSpPr>
        <p:spPr>
          <a:xfrm rot="0">
            <a:off x="11094058" y="5591062"/>
            <a:ext cx="4047848" cy="1553185"/>
          </a:xfrm>
          <a:prstGeom prst="rect">
            <a:avLst/>
          </a:prstGeom>
        </p:spPr>
        <p:txBody>
          <a:bodyPr anchor="t" rtlCol="false" tIns="0" lIns="0" bIns="0" rIns="0">
            <a:spAutoFit/>
          </a:bodyPr>
          <a:lstStyle/>
          <a:p>
            <a:pPr algn="just">
              <a:lnSpc>
                <a:spcPts val="3116"/>
              </a:lnSpc>
              <a:spcBef>
                <a:spcPct val="0"/>
              </a:spcBef>
            </a:pPr>
            <a:r>
              <a:rPr lang="en-US" sz="2226">
                <a:solidFill>
                  <a:srgbClr val="534569"/>
                </a:solidFill>
                <a:latin typeface="Alice Bold"/>
                <a:ea typeface="Alice Bold"/>
                <a:cs typeface="Alice Bold"/>
                <a:sym typeface="Alice Bold"/>
              </a:rPr>
              <a:t>W</a:t>
            </a:r>
            <a:r>
              <a:rPr lang="en-US" sz="2226">
                <a:solidFill>
                  <a:srgbClr val="534569"/>
                </a:solidFill>
                <a:latin typeface="Alice Bold"/>
                <a:ea typeface="Alice Bold"/>
                <a:cs typeface="Alice Bold"/>
                <a:sym typeface="Alice Bold"/>
              </a:rPr>
              <a:t>e applied Min-Max Scaling to normalize the numerical features and place all values within a similar range.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DAG6FmzjBXs</dc:identifier>
  <dcterms:modified xsi:type="dcterms:W3CDTF">2011-08-01T06:04:30Z</dcterms:modified>
  <cp:revision>1</cp:revision>
  <dc:title>Purple and Pink Geometric Illustrated Computer Basics Presentation</dc:title>
</cp:coreProperties>
</file>